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97" r:id="rId2"/>
  </p:sldMasterIdLst>
  <p:notesMasterIdLst>
    <p:notesMasterId r:id="rId84"/>
  </p:notesMasterIdLst>
  <p:handoutMasterIdLst>
    <p:handoutMasterId r:id="rId85"/>
  </p:handoutMasterIdLst>
  <p:sldIdLst>
    <p:sldId id="343" r:id="rId3"/>
    <p:sldId id="344" r:id="rId4"/>
    <p:sldId id="345" r:id="rId5"/>
    <p:sldId id="347" r:id="rId6"/>
    <p:sldId id="348" r:id="rId7"/>
    <p:sldId id="349" r:id="rId8"/>
    <p:sldId id="360" r:id="rId9"/>
    <p:sldId id="796" r:id="rId10"/>
    <p:sldId id="971" r:id="rId11"/>
    <p:sldId id="366" r:id="rId12"/>
    <p:sldId id="797" r:id="rId13"/>
    <p:sldId id="942" r:id="rId14"/>
    <p:sldId id="943" r:id="rId15"/>
    <p:sldId id="362" r:id="rId16"/>
    <p:sldId id="944" r:id="rId17"/>
    <p:sldId id="945" r:id="rId18"/>
    <p:sldId id="946" r:id="rId19"/>
    <p:sldId id="947" r:id="rId20"/>
    <p:sldId id="798" r:id="rId21"/>
    <p:sldId id="799" r:id="rId22"/>
    <p:sldId id="948" r:id="rId23"/>
    <p:sldId id="395" r:id="rId24"/>
    <p:sldId id="949" r:id="rId25"/>
    <p:sldId id="801" r:id="rId26"/>
    <p:sldId id="802" r:id="rId27"/>
    <p:sldId id="803" r:id="rId28"/>
    <p:sldId id="950" r:id="rId29"/>
    <p:sldId id="804" r:id="rId30"/>
    <p:sldId id="972" r:id="rId31"/>
    <p:sldId id="805" r:id="rId32"/>
    <p:sldId id="806" r:id="rId33"/>
    <p:sldId id="951" r:id="rId34"/>
    <p:sldId id="807" r:id="rId35"/>
    <p:sldId id="808" r:id="rId36"/>
    <p:sldId id="809" r:id="rId37"/>
    <p:sldId id="810" r:id="rId38"/>
    <p:sldId id="953" r:id="rId39"/>
    <p:sldId id="952" r:id="rId40"/>
    <p:sldId id="433" r:id="rId41"/>
    <p:sldId id="435" r:id="rId42"/>
    <p:sldId id="436" r:id="rId43"/>
    <p:sldId id="398" r:id="rId44"/>
    <p:sldId id="400" r:id="rId45"/>
    <p:sldId id="402" r:id="rId46"/>
    <p:sldId id="404" r:id="rId47"/>
    <p:sldId id="351" r:id="rId48"/>
    <p:sldId id="710" r:id="rId49"/>
    <p:sldId id="938" r:id="rId50"/>
    <p:sldId id="939" r:id="rId51"/>
    <p:sldId id="795" r:id="rId52"/>
    <p:sldId id="940" r:id="rId53"/>
    <p:sldId id="941" r:id="rId54"/>
    <p:sldId id="964" r:id="rId55"/>
    <p:sldId id="965" r:id="rId56"/>
    <p:sldId id="966" r:id="rId57"/>
    <p:sldId id="967" r:id="rId58"/>
    <p:sldId id="968" r:id="rId59"/>
    <p:sldId id="969" r:id="rId60"/>
    <p:sldId id="970" r:id="rId61"/>
    <p:sldId id="439" r:id="rId62"/>
    <p:sldId id="440" r:id="rId63"/>
    <p:sldId id="442" r:id="rId64"/>
    <p:sldId id="443" r:id="rId65"/>
    <p:sldId id="445" r:id="rId66"/>
    <p:sldId id="444" r:id="rId67"/>
    <p:sldId id="447" r:id="rId68"/>
    <p:sldId id="431" r:id="rId69"/>
    <p:sldId id="429" r:id="rId70"/>
    <p:sldId id="450" r:id="rId71"/>
    <p:sldId id="451" r:id="rId72"/>
    <p:sldId id="453" r:id="rId73"/>
    <p:sldId id="954" r:id="rId74"/>
    <p:sldId id="956" r:id="rId75"/>
    <p:sldId id="957" r:id="rId76"/>
    <p:sldId id="958" r:id="rId77"/>
    <p:sldId id="959" r:id="rId78"/>
    <p:sldId id="960" r:id="rId79"/>
    <p:sldId id="961" r:id="rId80"/>
    <p:sldId id="962" r:id="rId81"/>
    <p:sldId id="963" r:id="rId82"/>
    <p:sldId id="955" r:id="rId83"/>
  </p:sldIdLst>
  <p:sldSz cx="9144000" cy="6858000" type="screen4x3"/>
  <p:notesSz cx="6934200" cy="9232900"/>
  <p:custDataLst>
    <p:tags r:id="rId8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745" autoAdjust="0"/>
    <p:restoredTop sz="77514" autoAdjust="0"/>
  </p:normalViewPr>
  <p:slideViewPr>
    <p:cSldViewPr>
      <p:cViewPr varScale="1">
        <p:scale>
          <a:sx n="71" d="100"/>
          <a:sy n="71" d="100"/>
        </p:scale>
        <p:origin x="251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11584"/>
    </p:cViewPr>
  </p:sorterViewPr>
  <p:notesViewPr>
    <p:cSldViewPr>
      <p:cViewPr varScale="1">
        <p:scale>
          <a:sx n="79" d="100"/>
          <a:sy n="79" d="100"/>
        </p:scale>
        <p:origin x="-426" y="-78"/>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a:defRPr sz="1200"/>
            </a:lvl1pPr>
          </a:lstStyle>
          <a:p>
            <a:pPr>
              <a:defRPr/>
            </a:pPr>
            <a:endParaRPr lang="en-US" dirty="0"/>
          </a:p>
        </p:txBody>
      </p:sp>
      <p:sp>
        <p:nvSpPr>
          <p:cNvPr id="3" name="Date Placeholder 2"/>
          <p:cNvSpPr>
            <a:spLocks noGrp="1"/>
          </p:cNvSpPr>
          <p:nvPr>
            <p:ph type="dt" sz="quarter" idx="1"/>
          </p:nvPr>
        </p:nvSpPr>
        <p:spPr>
          <a:xfrm>
            <a:off x="3927475" y="0"/>
            <a:ext cx="3005138" cy="461963"/>
          </a:xfrm>
          <a:prstGeom prst="rect">
            <a:avLst/>
          </a:prstGeom>
        </p:spPr>
        <p:txBody>
          <a:bodyPr vert="horz" lIns="92382" tIns="46191" rIns="92382" bIns="46191" rtlCol="0"/>
          <a:lstStyle>
            <a:lvl1pPr algn="r">
              <a:defRPr sz="1200"/>
            </a:lvl1pPr>
          </a:lstStyle>
          <a:p>
            <a:pPr>
              <a:defRPr/>
            </a:pPr>
            <a:fld id="{3A16939F-587A-4240-9331-12CB620FADB4}" type="datetimeFigureOut">
              <a:rPr lang="en-US"/>
              <a:pPr>
                <a:defRPr/>
              </a:pPr>
              <a:t>8/29/20</a:t>
            </a:fld>
            <a:endParaRPr lang="en-US" dirty="0"/>
          </a:p>
        </p:txBody>
      </p:sp>
      <p:sp>
        <p:nvSpPr>
          <p:cNvPr id="4" name="Footer Placeholder 3"/>
          <p:cNvSpPr>
            <a:spLocks noGrp="1"/>
          </p:cNvSpPr>
          <p:nvPr>
            <p:ph type="ftr" sz="quarter" idx="2"/>
          </p:nvPr>
        </p:nvSpPr>
        <p:spPr>
          <a:xfrm>
            <a:off x="0" y="8769350"/>
            <a:ext cx="3005138" cy="461963"/>
          </a:xfrm>
          <a:prstGeom prst="rect">
            <a:avLst/>
          </a:prstGeom>
        </p:spPr>
        <p:txBody>
          <a:bodyPr vert="horz" lIns="92382" tIns="46191" rIns="92382" bIns="46191"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2382" tIns="46191" rIns="92382" bIns="46191" rtlCol="0" anchor="b"/>
          <a:lstStyle>
            <a:lvl1pPr algn="r">
              <a:defRPr sz="1200"/>
            </a:lvl1pPr>
          </a:lstStyle>
          <a:p>
            <a:pPr>
              <a:defRPr/>
            </a:pPr>
            <a:fld id="{5E60B868-95F8-47B3-A673-827DBA03BE82}" type="slidenum">
              <a:rPr lang="en-US"/>
              <a:pPr>
                <a:defRPr/>
              </a:pPr>
              <a:t>‹#›</a:t>
            </a:fld>
            <a:endParaRPr lang="en-US" dirty="0"/>
          </a:p>
        </p:txBody>
      </p:sp>
    </p:spTree>
    <p:extLst>
      <p:ext uri="{BB962C8B-B14F-4D97-AF65-F5344CB8AC3E}">
        <p14:creationId xmlns:p14="http://schemas.microsoft.com/office/powerpoint/2010/main" val="3181733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a:defRPr sz="1200"/>
            </a:lvl1pPr>
          </a:lstStyle>
          <a:p>
            <a:pPr>
              <a:defRPr/>
            </a:pPr>
            <a:endParaRPr lang="en-US" dirty="0"/>
          </a:p>
        </p:txBody>
      </p:sp>
      <p:sp>
        <p:nvSpPr>
          <p:cNvPr id="3" name="Date Placeholder 2"/>
          <p:cNvSpPr>
            <a:spLocks noGrp="1"/>
          </p:cNvSpPr>
          <p:nvPr>
            <p:ph type="dt" idx="1"/>
          </p:nvPr>
        </p:nvSpPr>
        <p:spPr>
          <a:xfrm>
            <a:off x="3927475" y="0"/>
            <a:ext cx="3005138" cy="461963"/>
          </a:xfrm>
          <a:prstGeom prst="rect">
            <a:avLst/>
          </a:prstGeom>
        </p:spPr>
        <p:txBody>
          <a:bodyPr vert="horz" lIns="92382" tIns="46191" rIns="92382" bIns="46191" rtlCol="0"/>
          <a:lstStyle>
            <a:lvl1pPr algn="r">
              <a:defRPr sz="1200"/>
            </a:lvl1pPr>
          </a:lstStyle>
          <a:p>
            <a:pPr>
              <a:defRPr/>
            </a:pPr>
            <a:fld id="{105DC350-CFCE-441F-8332-6289CB07CF7D}" type="datetimeFigureOut">
              <a:rPr lang="en-US"/>
              <a:pPr>
                <a:defRPr/>
              </a:pPr>
              <a:t>8/29/20</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pPr lvl="0"/>
            <a:endParaRPr lang="en-US" noProof="0" dirty="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2382" tIns="46191" rIns="92382" bIns="4619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69350"/>
            <a:ext cx="3005138" cy="461963"/>
          </a:xfrm>
          <a:prstGeom prst="rect">
            <a:avLst/>
          </a:prstGeom>
        </p:spPr>
        <p:txBody>
          <a:bodyPr vert="horz" lIns="92382" tIns="46191" rIns="92382" bIns="46191"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2382" tIns="46191" rIns="92382" bIns="46191" rtlCol="0" anchor="b"/>
          <a:lstStyle>
            <a:lvl1pPr algn="r">
              <a:defRPr sz="1200"/>
            </a:lvl1pPr>
          </a:lstStyle>
          <a:p>
            <a:pPr>
              <a:defRPr/>
            </a:pPr>
            <a:fld id="{CEE8CD96-12F0-4F50-8C18-2E4810E31FF5}" type="slidenum">
              <a:rPr lang="en-US"/>
              <a:pPr>
                <a:defRPr/>
              </a:pPr>
              <a:t>‹#›</a:t>
            </a:fld>
            <a:endParaRPr lang="en-US" dirty="0"/>
          </a:p>
        </p:txBody>
      </p:sp>
    </p:spTree>
    <p:extLst>
      <p:ext uri="{BB962C8B-B14F-4D97-AF65-F5344CB8AC3E}">
        <p14:creationId xmlns:p14="http://schemas.microsoft.com/office/powerpoint/2010/main" val="4138712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bwMode="auto">
          <a:noFill/>
          <a:ln>
            <a:solidFill>
              <a:srgbClr val="000000"/>
            </a:solidFill>
            <a:miter lim="800000"/>
            <a:headEnd/>
            <a:tailEnd/>
          </a:ln>
        </p:spPr>
      </p:sp>
      <p:sp>
        <p:nvSpPr>
          <p:cNvPr id="366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66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64EA07-DAFD-4D48-ABB9-56B548477C0F}" type="slidenum">
              <a:rPr lang="en-US" smtClean="0"/>
              <a:pPr/>
              <a:t>1</a:t>
            </a:fld>
            <a:endParaRPr lang="en-US" dirty="0"/>
          </a:p>
        </p:txBody>
      </p:sp>
    </p:spTree>
    <p:extLst>
      <p:ext uri="{BB962C8B-B14F-4D97-AF65-F5344CB8AC3E}">
        <p14:creationId xmlns:p14="http://schemas.microsoft.com/office/powerpoint/2010/main" val="2380457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bwMode="auto">
          <a:noFill/>
          <a:ln>
            <a:solidFill>
              <a:srgbClr val="000000"/>
            </a:solidFill>
            <a:miter lim="800000"/>
            <a:headEnd/>
            <a:tailEnd/>
          </a:ln>
        </p:spPr>
      </p:sp>
      <p:sp>
        <p:nvSpPr>
          <p:cNvPr id="3829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Test question 25. When is a sailboat under sail the GIVE WAY vessel when encountering a power driven vessel? Answer – When the sailboat is OVERTAKING the power driven vessel.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Meeting, Crossing, Overtaking </a:t>
            </a:r>
            <a:r>
              <a:rPr lang="en-US" dirty="0"/>
              <a:t>are three situations where boater need to know what actions they are required to perform.</a:t>
            </a:r>
          </a:p>
          <a:p>
            <a:endParaRPr lang="en-US" dirty="0"/>
          </a:p>
          <a:p>
            <a:r>
              <a:rPr lang="en-US" dirty="0"/>
              <a:t>Two power boats – depends on position and direction and speed of travel</a:t>
            </a:r>
          </a:p>
          <a:p>
            <a:endParaRPr lang="en-US" dirty="0"/>
          </a:p>
          <a:p>
            <a:r>
              <a:rPr lang="en-US" dirty="0"/>
              <a:t>Power and Sail – power give way - sail is stand on </a:t>
            </a:r>
            <a:r>
              <a:rPr lang="en-US" b="1" i="1" dirty="0"/>
              <a:t>EXCEPT</a:t>
            </a:r>
            <a:r>
              <a:rPr lang="en-US" dirty="0"/>
              <a:t> when overtaking. </a:t>
            </a:r>
            <a:r>
              <a:rPr lang="en-US" b="1" i="1" dirty="0"/>
              <a:t>In every case, the overtaking vessel is the give way vessel.</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Two sail boats – </a:t>
            </a:r>
            <a:r>
              <a:rPr lang="en-US" altLang="en-US" dirty="0">
                <a:latin typeface="Tahoma" panose="020B0604030504040204" pitchFamily="34" charset="0"/>
                <a:cs typeface="Tahoma" panose="020B0604030504040204" pitchFamily="34" charset="0"/>
              </a:rPr>
              <a:t>With the wind on the same side, the sailboat on the starboard tack stands on. On different sides, </a:t>
            </a:r>
            <a:r>
              <a:rPr lang="en-US" altLang="en-US" dirty="0">
                <a:latin typeface="Arial" panose="020B0604020202020204" pitchFamily="34" charset="0"/>
              </a:rPr>
              <a:t>the boat to the downwind side (leeward) is the stand on vessel.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cs typeface="Times New Roman" panose="02020603050405020304" pitchFamily="18" charset="0"/>
            </a:endParaRPr>
          </a:p>
          <a:p>
            <a:endParaRPr lang="en-US" dirty="0"/>
          </a:p>
        </p:txBody>
      </p:sp>
      <p:sp>
        <p:nvSpPr>
          <p:cNvPr id="382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0C28C3-3E21-4F3E-A7F7-FAFC028EDFF3}" type="slidenum">
              <a:rPr lang="en-US" smtClean="0"/>
              <a:pPr/>
              <a:t>10</a:t>
            </a:fld>
            <a:endParaRPr lang="en-US" dirty="0"/>
          </a:p>
        </p:txBody>
      </p:sp>
    </p:spTree>
    <p:extLst>
      <p:ext uri="{BB962C8B-B14F-4D97-AF65-F5344CB8AC3E}">
        <p14:creationId xmlns:p14="http://schemas.microsoft.com/office/powerpoint/2010/main" val="4177792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p:spPr>
      </p:sp>
      <p:sp>
        <p:nvSpPr>
          <p:cNvPr id="385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85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FAFF18-B50F-4BE9-8326-50A89D390B72}" type="slidenum">
              <a:rPr lang="en-US" smtClean="0"/>
              <a:pPr/>
              <a:t>11</a:t>
            </a:fld>
            <a:endParaRPr lang="en-US" dirty="0"/>
          </a:p>
        </p:txBody>
      </p:sp>
    </p:spTree>
    <p:extLst>
      <p:ext uri="{BB962C8B-B14F-4D97-AF65-F5344CB8AC3E}">
        <p14:creationId xmlns:p14="http://schemas.microsoft.com/office/powerpoint/2010/main" val="701276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bwMode="auto">
          <a:noFill/>
          <a:ln>
            <a:solidFill>
              <a:srgbClr val="000000"/>
            </a:solidFill>
            <a:miter lim="800000"/>
            <a:headEnd/>
            <a:tailEnd/>
          </a:ln>
        </p:spPr>
      </p:sp>
      <p:sp>
        <p:nvSpPr>
          <p:cNvPr id="3809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t>Instructor Notes:</a:t>
            </a:r>
            <a:r>
              <a:rPr lang="en-US" dirty="0"/>
              <a:t> Ask if the students can guess if there is a higher category than those shown on the slide. The higher category of boats must stay clear of those below it.</a:t>
            </a:r>
          </a:p>
          <a:p>
            <a:endParaRPr lang="en-US" dirty="0"/>
          </a:p>
          <a:p>
            <a:r>
              <a:rPr lang="en-US" dirty="0"/>
              <a:t>A sailboat under power is considered a Powerboat.</a:t>
            </a:r>
          </a:p>
          <a:p>
            <a:endParaRPr lang="en-US" dirty="0"/>
          </a:p>
          <a:p>
            <a:r>
              <a:rPr lang="en-US" dirty="0"/>
              <a:t>One additional category not shown is the seaplane at the very top of the list</a:t>
            </a:r>
            <a:endParaRPr lang="en-US" b="1" i="1" u="sng" dirty="0"/>
          </a:p>
          <a:p>
            <a:pPr eaLnBrk="1" hangingPunct="1"/>
            <a:endParaRPr lang="en-US" b="1" dirty="0"/>
          </a:p>
          <a:p>
            <a:endParaRPr lang="en-US" dirty="0"/>
          </a:p>
        </p:txBody>
      </p:sp>
      <p:sp>
        <p:nvSpPr>
          <p:cNvPr id="380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D65AB4-77DB-4C11-8E85-CB897174C739}" type="slidenum">
              <a:rPr lang="en-US" smtClean="0"/>
              <a:pPr/>
              <a:t>12</a:t>
            </a:fld>
            <a:endParaRPr lang="en-US" dirty="0"/>
          </a:p>
        </p:txBody>
      </p:sp>
    </p:spTree>
    <p:extLst>
      <p:ext uri="{BB962C8B-B14F-4D97-AF65-F5344CB8AC3E}">
        <p14:creationId xmlns:p14="http://schemas.microsoft.com/office/powerpoint/2010/main" val="3766979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bwMode="auto">
          <a:noFill/>
          <a:ln>
            <a:solidFill>
              <a:srgbClr val="000000"/>
            </a:solidFill>
            <a:miter lim="800000"/>
            <a:headEnd/>
            <a:tailEnd/>
          </a:ln>
        </p:spPr>
      </p:sp>
      <p:sp>
        <p:nvSpPr>
          <p:cNvPr id="3809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This slide sets up the basis for the Navrules as they pertain to stand on versus give way and identifies direction of vessels at night. Spend enough time so the students completely</a:t>
            </a:r>
            <a:r>
              <a:rPr lang="en-US" baseline="0" dirty="0"/>
              <a:t> </a:t>
            </a:r>
            <a:r>
              <a:rPr lang="en-US" dirty="0"/>
              <a:t>understand this slide and it’s importance. </a:t>
            </a:r>
          </a:p>
          <a:p>
            <a:r>
              <a:rPr lang="en-US" dirty="0"/>
              <a:t>Explain significance of colors – red equals danger, stop, don’t go here. Green means go, safe to proceed, etc.</a:t>
            </a:r>
          </a:p>
          <a:p>
            <a:endParaRPr lang="en-US" dirty="0"/>
          </a:p>
          <a:p>
            <a:r>
              <a:rPr lang="en-US" dirty="0"/>
              <a:t>Ask if any student can identify why most boats pilots position is on starboard side. Starboard side pilot placement provides unrestricted visibility to your “danger zone.”</a:t>
            </a:r>
          </a:p>
          <a:p>
            <a:endParaRPr lang="en-US" dirty="0"/>
          </a:p>
          <a:p>
            <a:r>
              <a:rPr lang="en-US" dirty="0"/>
              <a:t>Explain “danger zone” is to their right from straight ahead to 112.5 degrees. Any other vessel appearing  in this area – you are give way vessel. A vessel appearing anywhere else (in red or white sectors) you are stand on vessel. </a:t>
            </a:r>
          </a:p>
        </p:txBody>
      </p:sp>
      <p:sp>
        <p:nvSpPr>
          <p:cNvPr id="380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D65AB4-77DB-4C11-8E85-CB897174C739}" type="slidenum">
              <a:rPr lang="en-US" smtClean="0"/>
              <a:pPr/>
              <a:t>13</a:t>
            </a:fld>
            <a:endParaRPr lang="en-US" dirty="0"/>
          </a:p>
        </p:txBody>
      </p:sp>
    </p:spTree>
    <p:extLst>
      <p:ext uri="{BB962C8B-B14F-4D97-AF65-F5344CB8AC3E}">
        <p14:creationId xmlns:p14="http://schemas.microsoft.com/office/powerpoint/2010/main" val="3766979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noFill/>
          <a:ln>
            <a:solidFill>
              <a:srgbClr val="000000"/>
            </a:solidFill>
            <a:miter lim="800000"/>
            <a:headEnd/>
            <a:tailEnd/>
          </a:ln>
        </p:spPr>
      </p:sp>
      <p:sp>
        <p:nvSpPr>
          <p:cNvPr id="381955"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Test question 46. What should the operators of a PWC and a motorboat do when approaching head-on? Answer – Both vessels should turn to starboard (right). </a:t>
            </a:r>
            <a:r>
              <a:rPr lang="en-US" altLang="en-US" b="1" i="1" dirty="0">
                <a:latin typeface="Arial" panose="020B0604020202020204" pitchFamily="34" charset="0"/>
              </a:rPr>
              <a:t>This is preferred and the correct answer to the test question, but the Navrules allow passing on either side when there are no other obstructions.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Give Way Vessel </a:t>
            </a:r>
            <a:r>
              <a:rPr lang="en-US" altLang="en-US" b="1" i="1" u="sng" dirty="0">
                <a:solidFill>
                  <a:srgbClr val="C00000"/>
                </a:solidFill>
                <a:latin typeface="Arial" panose="020B0604020202020204" pitchFamily="34" charset="0"/>
              </a:rPr>
              <a:t>must</a:t>
            </a:r>
            <a:r>
              <a:rPr lang="en-US" altLang="en-US" b="1" dirty="0">
                <a:solidFill>
                  <a:srgbClr val="C00000"/>
                </a:solidFill>
                <a:latin typeface="Arial" panose="020B0604020202020204" pitchFamily="34" charset="0"/>
              </a:rPr>
              <a:t> </a:t>
            </a:r>
            <a:r>
              <a:rPr lang="en-US" altLang="en-US" b="0" dirty="0">
                <a:latin typeface="Arial" panose="020B0604020202020204" pitchFamily="34" charset="0"/>
              </a:rPr>
              <a:t>stay out of the way of other boats. Slowing down and changing course noticeably are visual signs to other boats that you are altering course to avoid collision.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kern="1200" dirty="0">
                <a:solidFill>
                  <a:schemeClr val="tx1"/>
                </a:solidFill>
                <a:latin typeface="Arial" panose="020B0604020202020204" pitchFamily="34" charset="0"/>
                <a:ea typeface="+mn-ea"/>
                <a:cs typeface="+mn-cs"/>
              </a:rPr>
              <a:t>Stand on Vessel </a:t>
            </a:r>
            <a:r>
              <a:rPr lang="en-US" altLang="en-US" b="1" i="1" u="sng" dirty="0">
                <a:solidFill>
                  <a:srgbClr val="C00000"/>
                </a:solidFill>
                <a:latin typeface="Arial" panose="020B0604020202020204" pitchFamily="34" charset="0"/>
              </a:rPr>
              <a:t>must</a:t>
            </a:r>
            <a:r>
              <a:rPr lang="en-US" altLang="en-US" b="0" dirty="0">
                <a:latin typeface="Arial" panose="020B0604020202020204" pitchFamily="34" charset="0"/>
              </a:rPr>
              <a:t> maintain course and speed and act in a predictable manner so the give way boats can decide what maneuver they need to make to stay clear and avoid collision.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anose="020B0604020202020204" pitchFamily="34" charset="0"/>
              </a:rPr>
              <a:t>If the give way vessel does not take appropriate action and a risk of collision exists, then you as the stand on vessel must break the rule and change speed or course to avoid collision even though it breaks the rule. Avoid collision at all costs – even running aground is preferable to collision! This is Rule 2 of the Navrules.</a:t>
            </a:r>
            <a:endParaRPr lang="en-US" altLang="en-US" b="1" dirty="0">
              <a:latin typeface="Arial" panose="020B0604020202020204" pitchFamily="34" charset="0"/>
            </a:endParaRPr>
          </a:p>
          <a:p>
            <a:pPr eaLnBrk="1" hangingPunct="1"/>
            <a:endParaRPr lang="en-US" b="1" dirty="0"/>
          </a:p>
          <a:p>
            <a:pPr eaLnBrk="1" hangingPunct="1"/>
            <a:r>
              <a:rPr lang="en-US" b="1" dirty="0"/>
              <a:t>Discuss:</a:t>
            </a:r>
            <a:r>
              <a:rPr lang="en-US" dirty="0"/>
              <a:t> that a sailboat with it’s engine running, either with or without sails raised, is considered by the Nerveless to be a power-driven vessel</a:t>
            </a:r>
          </a:p>
        </p:txBody>
      </p:sp>
      <p:sp>
        <p:nvSpPr>
          <p:cNvPr id="381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7E3EC3-B9D8-4DCE-9492-09E3873DD92E}" type="slidenum">
              <a:rPr lang="en-US" smtClean="0"/>
              <a:pPr/>
              <a:t>14</a:t>
            </a:fld>
            <a:endParaRPr lang="en-US" dirty="0"/>
          </a:p>
        </p:txBody>
      </p:sp>
    </p:spTree>
    <p:extLst>
      <p:ext uri="{BB962C8B-B14F-4D97-AF65-F5344CB8AC3E}">
        <p14:creationId xmlns:p14="http://schemas.microsoft.com/office/powerpoint/2010/main" val="562604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noFill/>
          <a:ln>
            <a:solidFill>
              <a:srgbClr val="000000"/>
            </a:solidFill>
            <a:miter lim="800000"/>
            <a:headEnd/>
            <a:tailEnd/>
          </a:ln>
        </p:spPr>
      </p:sp>
      <p:sp>
        <p:nvSpPr>
          <p:cNvPr id="3819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Ask:</a:t>
            </a:r>
            <a:r>
              <a:rPr lang="en-US" dirty="0"/>
              <a:t> If two powerboats are meeting head on, which one is the give way vessel? If one is a sailboat, which gives way?</a:t>
            </a:r>
          </a:p>
          <a:p>
            <a:pPr eaLnBrk="1" hangingPunct="1"/>
            <a:endParaRPr lang="en-US" dirty="0"/>
          </a:p>
        </p:txBody>
      </p:sp>
      <p:sp>
        <p:nvSpPr>
          <p:cNvPr id="381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7E3EC3-B9D8-4DCE-9492-09E3873DD92E}" type="slidenum">
              <a:rPr lang="en-US" smtClean="0"/>
              <a:pPr/>
              <a:t>15</a:t>
            </a:fld>
            <a:endParaRPr lang="en-US" dirty="0"/>
          </a:p>
        </p:txBody>
      </p:sp>
    </p:spTree>
    <p:extLst>
      <p:ext uri="{BB962C8B-B14F-4D97-AF65-F5344CB8AC3E}">
        <p14:creationId xmlns:p14="http://schemas.microsoft.com/office/powerpoint/2010/main" val="562604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noFill/>
          <a:ln>
            <a:solidFill>
              <a:srgbClr val="000000"/>
            </a:solidFill>
            <a:miter lim="800000"/>
            <a:headEnd/>
            <a:tailEnd/>
          </a:ln>
        </p:spPr>
      </p:sp>
      <p:sp>
        <p:nvSpPr>
          <p:cNvPr id="381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a:t>Instructor Notes:</a:t>
            </a:r>
          </a:p>
          <a:p>
            <a:pPr eaLnBrk="1" hangingPunct="1"/>
            <a:endParaRPr lang="en-US" b="1" dirty="0"/>
          </a:p>
          <a:p>
            <a:pPr eaLnBrk="1" hangingPunct="1"/>
            <a:r>
              <a:rPr lang="en-US" dirty="0"/>
              <a:t>Before animating slide:</a:t>
            </a:r>
          </a:p>
          <a:p>
            <a:pPr eaLnBrk="1" hangingPunct="1"/>
            <a:endParaRPr lang="en-US" dirty="0"/>
          </a:p>
          <a:p>
            <a:pPr eaLnBrk="1" hangingPunct="1"/>
            <a:r>
              <a:rPr lang="en-US" b="1" dirty="0"/>
              <a:t>Ask:</a:t>
            </a:r>
            <a:r>
              <a:rPr lang="en-US" dirty="0"/>
              <a:t> If two powerboats are crossing, which one gives way? If one is a sailboat, which gives way?</a:t>
            </a:r>
          </a:p>
          <a:p>
            <a:pPr eaLnBrk="1" hangingPunct="1"/>
            <a:endParaRPr lang="en-US" dirty="0"/>
          </a:p>
        </p:txBody>
      </p:sp>
      <p:sp>
        <p:nvSpPr>
          <p:cNvPr id="381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7E3EC3-B9D8-4DCE-9492-09E3873DD92E}" type="slidenum">
              <a:rPr lang="en-US" smtClean="0"/>
              <a:pPr/>
              <a:t>16</a:t>
            </a:fld>
            <a:endParaRPr lang="en-US" dirty="0"/>
          </a:p>
        </p:txBody>
      </p:sp>
    </p:spTree>
    <p:extLst>
      <p:ext uri="{BB962C8B-B14F-4D97-AF65-F5344CB8AC3E}">
        <p14:creationId xmlns:p14="http://schemas.microsoft.com/office/powerpoint/2010/main" val="562604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noFill/>
          <a:ln>
            <a:solidFill>
              <a:srgbClr val="000000"/>
            </a:solidFill>
            <a:miter lim="800000"/>
            <a:headEnd/>
            <a:tailEnd/>
          </a:ln>
        </p:spPr>
      </p:sp>
      <p:sp>
        <p:nvSpPr>
          <p:cNvPr id="381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b="1" dirty="0"/>
          </a:p>
          <a:p>
            <a:pPr eaLnBrk="1" hangingPunct="1"/>
            <a:r>
              <a:rPr lang="en-US" dirty="0"/>
              <a:t>Before animating slide:</a:t>
            </a:r>
          </a:p>
          <a:p>
            <a:pPr eaLnBrk="1" hangingPunct="1"/>
            <a:endParaRPr lang="en-US" dirty="0"/>
          </a:p>
          <a:p>
            <a:pPr eaLnBrk="1" hangingPunct="1"/>
            <a:r>
              <a:rPr lang="en-US" b="1" dirty="0"/>
              <a:t>Ask:</a:t>
            </a:r>
            <a:r>
              <a:rPr lang="en-US" dirty="0"/>
              <a:t> Who gives way when one boat overtakes another? If one is a sailboat, which gives way?</a:t>
            </a:r>
          </a:p>
          <a:p>
            <a:pPr eaLnBrk="1" hangingPunct="1"/>
            <a:endParaRPr lang="en-US" dirty="0"/>
          </a:p>
        </p:txBody>
      </p:sp>
      <p:sp>
        <p:nvSpPr>
          <p:cNvPr id="381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7E3EC3-B9D8-4DCE-9492-09E3873DD92E}" type="slidenum">
              <a:rPr lang="en-US" smtClean="0"/>
              <a:pPr/>
              <a:t>17</a:t>
            </a:fld>
            <a:endParaRPr lang="en-US" dirty="0"/>
          </a:p>
        </p:txBody>
      </p:sp>
    </p:spTree>
    <p:extLst>
      <p:ext uri="{BB962C8B-B14F-4D97-AF65-F5344CB8AC3E}">
        <p14:creationId xmlns:p14="http://schemas.microsoft.com/office/powerpoint/2010/main" val="562604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p:spPr>
      </p:sp>
      <p:sp>
        <p:nvSpPr>
          <p:cNvPr id="385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85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FAFF18-B50F-4BE9-8326-50A89D390B72}" type="slidenum">
              <a:rPr lang="en-US" smtClean="0"/>
              <a:pPr/>
              <a:t>18</a:t>
            </a:fld>
            <a:endParaRPr lang="en-US" dirty="0"/>
          </a:p>
        </p:txBody>
      </p:sp>
    </p:spTree>
    <p:extLst>
      <p:ext uri="{BB962C8B-B14F-4D97-AF65-F5344CB8AC3E}">
        <p14:creationId xmlns:p14="http://schemas.microsoft.com/office/powerpoint/2010/main" val="701276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bwMode="auto">
          <a:noFill/>
          <a:ln>
            <a:solidFill>
              <a:srgbClr val="000000"/>
            </a:solidFill>
            <a:miter lim="800000"/>
            <a:headEnd/>
            <a:tailEnd/>
          </a:ln>
        </p:spPr>
      </p:sp>
      <p:sp>
        <p:nvSpPr>
          <p:cNvPr id="3860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Test question 23. How do you know when you are operating your vessel at a safe speed? Answer – You have enough time to avoid a collision.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Test question 45. What determines if a speed is safe for your boat? Answer – Visibility conditions.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Safe speed is Rule 6. Excessive speed is high on the list of the things that are contributing factors to accidents and if one occurs, a slower speed impact causes less damage to the vessel and occupants than one at higher speed. Slow down when visibility is limited (darkness, fog, etc.) and in areas without clear sight lines.</a:t>
            </a:r>
          </a:p>
          <a:p>
            <a:endParaRPr lang="en-US" dirty="0"/>
          </a:p>
        </p:txBody>
      </p:sp>
      <p:sp>
        <p:nvSpPr>
          <p:cNvPr id="386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3ECF5C-1A54-4FE7-A8B2-71B90892D043}" type="slidenum">
              <a:rPr lang="en-US" smtClean="0"/>
              <a:pPr/>
              <a:t>19</a:t>
            </a:fld>
            <a:endParaRPr lang="en-US" dirty="0"/>
          </a:p>
        </p:txBody>
      </p:sp>
    </p:spTree>
    <p:extLst>
      <p:ext uri="{BB962C8B-B14F-4D97-AF65-F5344CB8AC3E}">
        <p14:creationId xmlns:p14="http://schemas.microsoft.com/office/powerpoint/2010/main" val="218019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bwMode="auto">
          <a:noFill/>
          <a:ln>
            <a:solidFill>
              <a:srgbClr val="000000"/>
            </a:solidFill>
            <a:miter lim="800000"/>
            <a:headEnd/>
            <a:tailEnd/>
          </a:ln>
        </p:spPr>
      </p:sp>
      <p:sp>
        <p:nvSpPr>
          <p:cNvPr id="36761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endParaRPr lang="en-US" dirty="0"/>
          </a:p>
          <a:p>
            <a:r>
              <a:rPr lang="en-US" dirty="0"/>
              <a:t>Introduce these topics quickly as each will be detailed in later slides.</a:t>
            </a:r>
          </a:p>
          <a:p>
            <a:endParaRPr lang="en-US" dirty="0"/>
          </a:p>
          <a:p>
            <a:r>
              <a:rPr lang="en-US" dirty="0"/>
              <a:t>Instructor notes also reference Navrule numbers and in many cases, multiple Navrules apply to the situations depicted. It is not important for the student to know the Navrule specifically, but what it means in plain English. You are teaching the concepts – not the rules. Students can procure or download a copy of the Navrules from the Coast Guard Navcenter at https://www.navcen.uscg.gov/ if they want detailed information.</a:t>
            </a:r>
          </a:p>
          <a:p>
            <a:endParaRPr lang="en-US" dirty="0"/>
          </a:p>
        </p:txBody>
      </p:sp>
      <p:sp>
        <p:nvSpPr>
          <p:cNvPr id="367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6AB65A-FC88-41E0-AB02-17E86BEA9F7C}" type="slidenum">
              <a:rPr lang="en-US" smtClean="0"/>
              <a:pPr/>
              <a:t>2</a:t>
            </a:fld>
            <a:endParaRPr lang="en-US" dirty="0"/>
          </a:p>
        </p:txBody>
      </p:sp>
    </p:spTree>
    <p:extLst>
      <p:ext uri="{BB962C8B-B14F-4D97-AF65-F5344CB8AC3E}">
        <p14:creationId xmlns:p14="http://schemas.microsoft.com/office/powerpoint/2010/main" val="2013421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Image Placeholder 1"/>
          <p:cNvSpPr>
            <a:spLocks noGrp="1" noRot="1" noChangeAspect="1" noTextEdit="1"/>
          </p:cNvSpPr>
          <p:nvPr>
            <p:ph type="sldImg"/>
          </p:nvPr>
        </p:nvSpPr>
        <p:spPr bwMode="auto">
          <a:noFill/>
          <a:ln>
            <a:solidFill>
              <a:srgbClr val="000000"/>
            </a:solidFill>
            <a:miter lim="800000"/>
            <a:headEnd/>
            <a:tailEnd/>
          </a:ln>
        </p:spPr>
      </p:sp>
      <p:sp>
        <p:nvSpPr>
          <p:cNvPr id="403459"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Test question 47. When must navigation lights be displayed? Answer – From sunset to sunrise and when visibility is restricted. </a:t>
            </a:r>
            <a:r>
              <a:rPr lang="en-US" altLang="en-US" b="1" i="1" u="sng" dirty="0">
                <a:solidFill>
                  <a:srgbClr val="FF0000"/>
                </a:solidFill>
                <a:latin typeface="Arial" panose="020B0604020202020204" pitchFamily="34" charset="0"/>
              </a:rPr>
              <a:t>(Some states may have more restrictive rules and you must differentiate between the federal requirements for this test question and any state differences that may be covered in state supplements)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i="1" u="sng" dirty="0">
              <a:solidFill>
                <a:srgbClr val="FF0000"/>
              </a:solidFill>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i="0" u="none" dirty="0">
                <a:solidFill>
                  <a:srgbClr val="FF0000"/>
                </a:solidFill>
                <a:latin typeface="Arial" panose="020B0604020202020204" pitchFamily="34" charset="0"/>
              </a:rPr>
              <a:t>Test question 49. Visibility is restricted due to fog. What should the vessel operator do to avoid the risk of collision? Answer – Reduce speed to the minimum necessary to stay on course.</a:t>
            </a:r>
          </a:p>
          <a:p>
            <a:endParaRPr lang="en-US" dirty="0"/>
          </a:p>
          <a:p>
            <a:r>
              <a:rPr lang="en-US" dirty="0"/>
              <a:t>This is also Rule 6 </a:t>
            </a:r>
          </a:p>
          <a:p>
            <a:endParaRPr lang="en-US" dirty="0"/>
          </a:p>
          <a:p>
            <a:r>
              <a:rPr lang="en-US" dirty="0"/>
              <a:t>State laws may vary when Navigation lights must be illuminated. Know your state laws and quote them here. Proactively, turn them on at the first sign that visibility is deteriorating even if not legally required.</a:t>
            </a:r>
          </a:p>
          <a:p>
            <a:endParaRPr lang="en-US" dirty="0"/>
          </a:p>
          <a:p>
            <a:r>
              <a:rPr lang="en-US" dirty="0"/>
              <a:t>Different light configurations are shown in the text book. Point out the various combinations of red, green, and white lights and what colors you see give you clues about the direction and possibly the type of vessel about to be encountered.</a:t>
            </a:r>
          </a:p>
          <a:p>
            <a:endParaRPr lang="en-US" dirty="0"/>
          </a:p>
          <a:p>
            <a:r>
              <a:rPr lang="en-US" dirty="0"/>
              <a:t>Don’t forget it is very easy to confuse the lights of boats on the water with background lights of things on shore. Familiarity with the area during daylight hours in good visibility helps establish a point of reference when the same area is transited in periods of darkness or reduced visibility. Slow down and come to a stop if you are not certain about what lights you see are telling you so you can take appropriate actions.</a:t>
            </a:r>
          </a:p>
          <a:p>
            <a:endParaRPr lang="en-US" dirty="0"/>
          </a:p>
        </p:txBody>
      </p:sp>
      <p:sp>
        <p:nvSpPr>
          <p:cNvPr id="403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2D5029-47D1-44C2-8CB8-56CF31E7617C}" type="slidenum">
              <a:rPr lang="en-US" smtClean="0"/>
              <a:pPr/>
              <a:t>20</a:t>
            </a:fld>
            <a:endParaRPr lang="en-US" dirty="0"/>
          </a:p>
        </p:txBody>
      </p:sp>
    </p:spTree>
    <p:extLst>
      <p:ext uri="{BB962C8B-B14F-4D97-AF65-F5344CB8AC3E}">
        <p14:creationId xmlns:p14="http://schemas.microsoft.com/office/powerpoint/2010/main" val="89270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Image Placeholder 1"/>
          <p:cNvSpPr>
            <a:spLocks noGrp="1" noRot="1" noChangeAspect="1" noTextEdit="1"/>
          </p:cNvSpPr>
          <p:nvPr>
            <p:ph type="sldImg"/>
          </p:nvPr>
        </p:nvSpPr>
        <p:spPr bwMode="auto">
          <a:noFill/>
          <a:ln>
            <a:solidFill>
              <a:srgbClr val="000000"/>
            </a:solidFill>
            <a:miter lim="800000"/>
            <a:headEnd/>
            <a:tailEnd/>
          </a:ln>
        </p:spPr>
      </p:sp>
      <p:sp>
        <p:nvSpPr>
          <p:cNvPr id="403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r>
              <a:rPr lang="en-US" sz="1000" b="1" dirty="0"/>
              <a:t>Instructor Notes:</a:t>
            </a:r>
          </a:p>
          <a:p>
            <a:pPr eaLnBrk="1" hangingPunct="1">
              <a:lnSpc>
                <a:spcPct val="90000"/>
              </a:lnSpc>
            </a:pPr>
            <a:endParaRPr lang="en-US" sz="1000" b="1" dirty="0"/>
          </a:p>
          <a:p>
            <a:pPr eaLnBrk="1" hangingPunct="1">
              <a:lnSpc>
                <a:spcPct val="90000"/>
              </a:lnSpc>
            </a:pPr>
            <a:r>
              <a:rPr lang="en-US" sz="1000" dirty="0"/>
              <a:t>Before animating slide:</a:t>
            </a:r>
          </a:p>
          <a:p>
            <a:pPr eaLnBrk="1" hangingPunct="1">
              <a:lnSpc>
                <a:spcPct val="90000"/>
              </a:lnSpc>
            </a:pPr>
            <a:endParaRPr lang="en-US" sz="1000" dirty="0"/>
          </a:p>
          <a:p>
            <a:pPr eaLnBrk="1" hangingPunct="1">
              <a:lnSpc>
                <a:spcPct val="90000"/>
              </a:lnSpc>
            </a:pPr>
            <a:r>
              <a:rPr lang="en-US" sz="1000" b="1" dirty="0"/>
              <a:t>Ask:</a:t>
            </a:r>
            <a:r>
              <a:rPr lang="en-US" sz="1000" dirty="0"/>
              <a:t> Why do boats have lights?</a:t>
            </a:r>
          </a:p>
          <a:p>
            <a:pPr eaLnBrk="1" hangingPunct="1">
              <a:lnSpc>
                <a:spcPct val="90000"/>
              </a:lnSpc>
              <a:buFontTx/>
              <a:buChar char="•"/>
            </a:pPr>
            <a:r>
              <a:rPr lang="en-US" sz="1000" dirty="0"/>
              <a:t> To identify the type of boat</a:t>
            </a:r>
          </a:p>
          <a:p>
            <a:pPr eaLnBrk="1" hangingPunct="1">
              <a:lnSpc>
                <a:spcPct val="90000"/>
              </a:lnSpc>
              <a:buFontTx/>
              <a:buChar char="•"/>
            </a:pPr>
            <a:r>
              <a:rPr lang="en-US" sz="1000" dirty="0"/>
              <a:t> To identify which boat is stand on and give way.</a:t>
            </a:r>
          </a:p>
          <a:p>
            <a:pPr eaLnBrk="1" hangingPunct="1">
              <a:lnSpc>
                <a:spcPct val="90000"/>
              </a:lnSpc>
              <a:buFontTx/>
              <a:buChar char="•"/>
            </a:pPr>
            <a:endParaRPr lang="en-US" sz="1000" dirty="0"/>
          </a:p>
          <a:p>
            <a:pPr eaLnBrk="1" hangingPunct="1">
              <a:lnSpc>
                <a:spcPct val="90000"/>
              </a:lnSpc>
            </a:pPr>
            <a:r>
              <a:rPr lang="en-US" sz="1000" b="1" dirty="0"/>
              <a:t>Ask:</a:t>
            </a:r>
            <a:r>
              <a:rPr lang="en-US" sz="1000" dirty="0"/>
              <a:t> What are the colors and names of the lights you need?</a:t>
            </a:r>
          </a:p>
          <a:p>
            <a:pPr eaLnBrk="1" hangingPunct="1">
              <a:lnSpc>
                <a:spcPct val="90000"/>
              </a:lnSpc>
            </a:pPr>
            <a:endParaRPr lang="en-US" sz="1000" dirty="0"/>
          </a:p>
          <a:p>
            <a:pPr eaLnBrk="1" hangingPunct="1">
              <a:lnSpc>
                <a:spcPct val="90000"/>
              </a:lnSpc>
            </a:pPr>
            <a:r>
              <a:rPr lang="en-US" sz="1000" dirty="0"/>
              <a:t>Discuss arc of visibility for each.</a:t>
            </a:r>
          </a:p>
          <a:p>
            <a:pPr eaLnBrk="1" hangingPunct="1">
              <a:lnSpc>
                <a:spcPct val="90000"/>
              </a:lnSpc>
            </a:pPr>
            <a:endParaRPr lang="en-US" sz="1000" dirty="0"/>
          </a:p>
          <a:p>
            <a:pPr eaLnBrk="1" hangingPunct="1">
              <a:lnSpc>
                <a:spcPct val="90000"/>
              </a:lnSpc>
            </a:pPr>
            <a:r>
              <a:rPr lang="en-US" sz="1000" dirty="0"/>
              <a:t>Point out that sailboats under sail do not display a masthead light.</a:t>
            </a:r>
          </a:p>
          <a:p>
            <a:pPr eaLnBrk="1" hangingPunct="1">
              <a:lnSpc>
                <a:spcPct val="90000"/>
              </a:lnSpc>
            </a:pPr>
            <a:endParaRPr lang="en-US" sz="1000" dirty="0"/>
          </a:p>
          <a:p>
            <a:pPr eaLnBrk="1" hangingPunct="1">
              <a:lnSpc>
                <a:spcPct val="90000"/>
              </a:lnSpc>
            </a:pPr>
            <a:r>
              <a:rPr lang="en-US" sz="1000" dirty="0"/>
              <a:t>Side lights</a:t>
            </a:r>
          </a:p>
          <a:p>
            <a:pPr lvl="1" eaLnBrk="1" hangingPunct="1">
              <a:lnSpc>
                <a:spcPct val="90000"/>
              </a:lnSpc>
              <a:buClr>
                <a:schemeClr val="tx2"/>
              </a:buClr>
            </a:pPr>
            <a:r>
              <a:rPr lang="en-US" sz="1000" dirty="0">
                <a:solidFill>
                  <a:srgbClr val="FF3300"/>
                </a:solidFill>
              </a:rPr>
              <a:t>Red</a:t>
            </a:r>
            <a:r>
              <a:rPr lang="en-US" sz="1000" dirty="0">
                <a:solidFill>
                  <a:srgbClr val="66CCFF"/>
                </a:solidFill>
              </a:rPr>
              <a:t> </a:t>
            </a:r>
            <a:r>
              <a:rPr lang="en-US" sz="1000" dirty="0"/>
              <a:t>and</a:t>
            </a:r>
            <a:r>
              <a:rPr lang="en-US" sz="1000" dirty="0">
                <a:solidFill>
                  <a:srgbClr val="66CCFF"/>
                </a:solidFill>
              </a:rPr>
              <a:t> </a:t>
            </a:r>
            <a:r>
              <a:rPr lang="en-US" sz="1000" dirty="0">
                <a:solidFill>
                  <a:srgbClr val="66FF33"/>
                </a:solidFill>
              </a:rPr>
              <a:t>green</a:t>
            </a:r>
            <a:r>
              <a:rPr lang="en-US" sz="1000" dirty="0">
                <a:solidFill>
                  <a:srgbClr val="66CCFF"/>
                </a:solidFill>
              </a:rPr>
              <a:t> </a:t>
            </a:r>
            <a:r>
              <a:rPr lang="en-US" sz="1000" dirty="0"/>
              <a:t>seen at front of boat</a:t>
            </a:r>
          </a:p>
          <a:p>
            <a:pPr eaLnBrk="1" hangingPunct="1">
              <a:lnSpc>
                <a:spcPct val="90000"/>
              </a:lnSpc>
            </a:pPr>
            <a:r>
              <a:rPr lang="en-US" sz="1000" dirty="0"/>
              <a:t>Stern lights</a:t>
            </a:r>
          </a:p>
          <a:p>
            <a:pPr lvl="1" eaLnBrk="1" hangingPunct="1">
              <a:lnSpc>
                <a:spcPct val="90000"/>
              </a:lnSpc>
              <a:buClr>
                <a:schemeClr val="tx2"/>
              </a:buClr>
            </a:pPr>
            <a:r>
              <a:rPr lang="en-US" sz="1000" dirty="0"/>
              <a:t>White</a:t>
            </a:r>
            <a:r>
              <a:rPr lang="en-US" sz="1000" dirty="0">
                <a:solidFill>
                  <a:schemeClr val="bg1"/>
                </a:solidFill>
              </a:rPr>
              <a:t> </a:t>
            </a:r>
            <a:r>
              <a:rPr lang="en-US" sz="1000" dirty="0"/>
              <a:t>seen at rear of boat</a:t>
            </a:r>
          </a:p>
          <a:p>
            <a:pPr eaLnBrk="1" hangingPunct="1">
              <a:lnSpc>
                <a:spcPct val="90000"/>
              </a:lnSpc>
            </a:pPr>
            <a:r>
              <a:rPr lang="en-US" sz="1000" dirty="0"/>
              <a:t>Masthead light</a:t>
            </a:r>
          </a:p>
          <a:p>
            <a:pPr lvl="1" eaLnBrk="1" hangingPunct="1">
              <a:lnSpc>
                <a:spcPct val="90000"/>
              </a:lnSpc>
              <a:buClr>
                <a:schemeClr val="tx2"/>
              </a:buClr>
            </a:pPr>
            <a:r>
              <a:rPr lang="en-US" sz="1000" dirty="0"/>
              <a:t>White</a:t>
            </a:r>
            <a:r>
              <a:rPr lang="en-US" sz="1000" dirty="0">
                <a:solidFill>
                  <a:schemeClr val="bg1"/>
                </a:solidFill>
              </a:rPr>
              <a:t> </a:t>
            </a:r>
            <a:r>
              <a:rPr lang="en-US" sz="1000" dirty="0"/>
              <a:t>seen from forward and sides</a:t>
            </a:r>
          </a:p>
          <a:p>
            <a:pPr eaLnBrk="1" hangingPunct="1">
              <a:lnSpc>
                <a:spcPct val="90000"/>
              </a:lnSpc>
            </a:pPr>
            <a:r>
              <a:rPr lang="en-US" sz="1000" dirty="0"/>
              <a:t>All round</a:t>
            </a:r>
            <a:r>
              <a:rPr lang="en-US" sz="1000" dirty="0">
                <a:solidFill>
                  <a:srgbClr val="66CCFF"/>
                </a:solidFill>
              </a:rPr>
              <a:t> </a:t>
            </a:r>
            <a:r>
              <a:rPr lang="en-US" sz="1000" dirty="0"/>
              <a:t>white light</a:t>
            </a:r>
          </a:p>
          <a:p>
            <a:pPr lvl="1" eaLnBrk="1" hangingPunct="1">
              <a:lnSpc>
                <a:spcPct val="90000"/>
              </a:lnSpc>
            </a:pPr>
            <a:r>
              <a:rPr lang="en-US" sz="1000" dirty="0"/>
              <a:t>Seen from all directions</a:t>
            </a:r>
          </a:p>
          <a:p>
            <a:pPr eaLnBrk="1" hangingPunct="1">
              <a:lnSpc>
                <a:spcPct val="90000"/>
              </a:lnSpc>
            </a:pPr>
            <a:endParaRPr lang="en-US" sz="1000" dirty="0"/>
          </a:p>
          <a:p>
            <a:endParaRPr lang="en-US" dirty="0"/>
          </a:p>
        </p:txBody>
      </p:sp>
      <p:sp>
        <p:nvSpPr>
          <p:cNvPr id="403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2D5029-47D1-44C2-8CB8-56CF31E7617C}" type="slidenum">
              <a:rPr lang="en-US" smtClean="0"/>
              <a:pPr/>
              <a:t>21</a:t>
            </a:fld>
            <a:endParaRPr lang="en-US" dirty="0"/>
          </a:p>
        </p:txBody>
      </p:sp>
    </p:spTree>
    <p:extLst>
      <p:ext uri="{BB962C8B-B14F-4D97-AF65-F5344CB8AC3E}">
        <p14:creationId xmlns:p14="http://schemas.microsoft.com/office/powerpoint/2010/main" val="89270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p:cNvSpPr>
            <a:spLocks noGrp="1" noRot="1" noChangeAspect="1" noTextEdit="1"/>
          </p:cNvSpPr>
          <p:nvPr>
            <p:ph type="sldImg"/>
          </p:nvPr>
        </p:nvSpPr>
        <p:spPr bwMode="auto">
          <a:noFill/>
          <a:ln>
            <a:solidFill>
              <a:srgbClr val="000000"/>
            </a:solidFill>
            <a:miter lim="800000"/>
            <a:headEnd/>
            <a:tailEnd/>
          </a:ln>
        </p:spPr>
      </p:sp>
      <p:sp>
        <p:nvSpPr>
          <p:cNvPr id="40448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endParaRPr lang="en-US" dirty="0"/>
          </a:p>
          <a:p>
            <a:r>
              <a:rPr lang="en-US" dirty="0"/>
              <a:t>This is Rule 24. Yellow light is the universal signal for towing behind or pushing ahead. Different tow vessel light configurations are for different towing situations and lengths of tows. Just like the law of Gross Tonnage (not in the Navrules anywhere) if it has more lights than you do, stay out of the way.</a:t>
            </a:r>
          </a:p>
          <a:p>
            <a:pPr eaLnBrk="1" hangingPunct="1"/>
            <a:endParaRPr lang="en-US" dirty="0"/>
          </a:p>
          <a:p>
            <a:pPr eaLnBrk="1" hangingPunct="1"/>
            <a:r>
              <a:rPr lang="en-US" dirty="0"/>
              <a:t>Emphasize that there may be many yards between the vessel towing and being towed and the danger of crossing between the two.</a:t>
            </a:r>
          </a:p>
          <a:p>
            <a:pPr eaLnBrk="1" hangingPunct="1"/>
            <a:endParaRPr lang="en-US" dirty="0"/>
          </a:p>
          <a:p>
            <a:pPr eaLnBrk="1" hangingPunct="1"/>
            <a:r>
              <a:rPr lang="en-US" dirty="0"/>
              <a:t>Point out the two white masthead lights, indicating a vessel towing.</a:t>
            </a:r>
          </a:p>
          <a:p>
            <a:pPr eaLnBrk="1" hangingPunct="1"/>
            <a:endParaRPr lang="en-US" dirty="0"/>
          </a:p>
          <a:p>
            <a:endParaRPr lang="en-US" dirty="0"/>
          </a:p>
        </p:txBody>
      </p:sp>
      <p:sp>
        <p:nvSpPr>
          <p:cNvPr id="404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DC7F9E-6125-4624-88E7-FB40F1562D04}" type="slidenum">
              <a:rPr lang="en-US" smtClean="0"/>
              <a:pPr/>
              <a:t>22</a:t>
            </a:fld>
            <a:endParaRPr lang="en-US" dirty="0"/>
          </a:p>
        </p:txBody>
      </p:sp>
    </p:spTree>
    <p:extLst>
      <p:ext uri="{BB962C8B-B14F-4D97-AF65-F5344CB8AC3E}">
        <p14:creationId xmlns:p14="http://schemas.microsoft.com/office/powerpoint/2010/main" val="393544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p:cNvSpPr>
            <a:spLocks noGrp="1" noRot="1" noChangeAspect="1" noTextEdit="1"/>
          </p:cNvSpPr>
          <p:nvPr>
            <p:ph type="sldImg"/>
          </p:nvPr>
        </p:nvSpPr>
        <p:spPr bwMode="auto">
          <a:noFill/>
          <a:ln>
            <a:solidFill>
              <a:srgbClr val="000000"/>
            </a:solidFill>
            <a:miter lim="800000"/>
            <a:headEnd/>
            <a:tailEnd/>
          </a:ln>
        </p:spPr>
      </p:sp>
      <p:sp>
        <p:nvSpPr>
          <p:cNvPr id="404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Emphasize that there may be many yards between the vessel towing and being towed and the danger of crossing between the two.</a:t>
            </a:r>
          </a:p>
          <a:p>
            <a:pPr eaLnBrk="1" hangingPunct="1"/>
            <a:endParaRPr lang="en-US" dirty="0"/>
          </a:p>
          <a:p>
            <a:pPr eaLnBrk="1" hangingPunct="1"/>
            <a:r>
              <a:rPr lang="en-US" dirty="0"/>
              <a:t>Point out the two white masthead lights, indicating a vessel towing.</a:t>
            </a:r>
          </a:p>
          <a:p>
            <a:pPr eaLnBrk="1" hangingPunct="1"/>
            <a:endParaRPr lang="en-US" dirty="0"/>
          </a:p>
          <a:p>
            <a:endParaRPr lang="en-US" dirty="0"/>
          </a:p>
        </p:txBody>
      </p:sp>
      <p:sp>
        <p:nvSpPr>
          <p:cNvPr id="404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DC7F9E-6125-4624-88E7-FB40F1562D04}" type="slidenum">
              <a:rPr lang="en-US" smtClean="0"/>
              <a:pPr/>
              <a:t>23</a:t>
            </a:fld>
            <a:endParaRPr lang="en-US" dirty="0"/>
          </a:p>
        </p:txBody>
      </p:sp>
    </p:spTree>
    <p:extLst>
      <p:ext uri="{BB962C8B-B14F-4D97-AF65-F5344CB8AC3E}">
        <p14:creationId xmlns:p14="http://schemas.microsoft.com/office/powerpoint/2010/main" val="393544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Test question 24. What is the main purpose of the lateral system of red and green buoys and markers? Answer – To mark the edges of safe water areas.</a:t>
            </a:r>
          </a:p>
          <a:p>
            <a:endParaRPr lang="en-US" dirty="0"/>
          </a:p>
          <a:p>
            <a:r>
              <a:rPr lang="en-US" dirty="0"/>
              <a:t>Greens will always be odd number and reds will always be even numbered. In reduced visibility or at a distance, you can tell the shape of the ATON before you can tell the color and you can tell the color before you can read the number. Note that greens are shaped like a can and reds are shaped like a Nun’s cap, therefore the names can and nun buoys.</a:t>
            </a:r>
          </a:p>
          <a:p>
            <a:endParaRPr lang="en-US" dirty="0"/>
          </a:p>
        </p:txBody>
      </p:sp>
      <p:sp>
        <p:nvSpPr>
          <p:cNvPr id="409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0C4BEF-E3B1-4DB6-A6B3-44CBD2BEEBE3}" type="slidenum">
              <a:rPr lang="en-US" smtClean="0"/>
              <a:pPr/>
              <a:t>24</a:t>
            </a:fld>
            <a:endParaRPr lang="en-US" dirty="0"/>
          </a:p>
        </p:txBody>
      </p:sp>
    </p:spTree>
    <p:extLst>
      <p:ext uri="{BB962C8B-B14F-4D97-AF65-F5344CB8AC3E}">
        <p14:creationId xmlns:p14="http://schemas.microsoft.com/office/powerpoint/2010/main" val="630512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bwMode="auto">
          <a:noFill/>
          <a:ln>
            <a:solidFill>
              <a:srgbClr val="000000"/>
            </a:solidFill>
            <a:miter lim="800000"/>
            <a:headEnd/>
            <a:tailEnd/>
          </a:ln>
        </p:spPr>
      </p:sp>
      <p:sp>
        <p:nvSpPr>
          <p:cNvPr id="4106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Light will indicate color of the marker for navigational reference. All lighted buoys will have different flashing patterns which correspond to the symbol on the chart. This allows differentiation of each specific ATON at night. </a:t>
            </a:r>
          </a:p>
          <a:p>
            <a:endParaRPr lang="en-US" dirty="0"/>
          </a:p>
        </p:txBody>
      </p:sp>
      <p:sp>
        <p:nvSpPr>
          <p:cNvPr id="410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ADEB6A-382B-4583-885F-DE2D8D9A4B72}" type="slidenum">
              <a:rPr lang="en-US" smtClean="0"/>
              <a:pPr/>
              <a:t>25</a:t>
            </a:fld>
            <a:endParaRPr lang="en-US" dirty="0"/>
          </a:p>
        </p:txBody>
      </p:sp>
    </p:spTree>
    <p:extLst>
      <p:ext uri="{BB962C8B-B14F-4D97-AF65-F5344CB8AC3E}">
        <p14:creationId xmlns:p14="http://schemas.microsoft.com/office/powerpoint/2010/main" val="3324207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p:cNvSpPr>
            <a:spLocks noGrp="1" noRot="1" noChangeAspect="1" noTextEdit="1"/>
          </p:cNvSpPr>
          <p:nvPr>
            <p:ph type="sldImg"/>
          </p:nvPr>
        </p:nvSpPr>
        <p:spPr bwMode="auto">
          <a:noFill/>
          <a:ln>
            <a:solidFill>
              <a:srgbClr val="000000"/>
            </a:solidFill>
            <a:miter lim="800000"/>
            <a:headEnd/>
            <a:tailEnd/>
          </a:ln>
        </p:spPr>
      </p:sp>
      <p:sp>
        <p:nvSpPr>
          <p:cNvPr id="411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All ATONS are reflective of light and of radar if your boat is equipped with radar. ATONS such as these are on fixed posts or pilings which indicate that they are embedded in the bottom and it is shallow in the vicinity of the ATON. Give any fixed marker a wide berth and don’t get too close.</a:t>
            </a:r>
          </a:p>
          <a:p>
            <a:endParaRPr lang="en-US" dirty="0"/>
          </a:p>
        </p:txBody>
      </p:sp>
      <p:sp>
        <p:nvSpPr>
          <p:cNvPr id="411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F80841-3C8B-4678-9F31-F5ED06810E47}" type="slidenum">
              <a:rPr lang="en-US" smtClean="0"/>
              <a:pPr/>
              <a:t>26</a:t>
            </a:fld>
            <a:endParaRPr lang="en-US" dirty="0"/>
          </a:p>
        </p:txBody>
      </p:sp>
    </p:spTree>
    <p:extLst>
      <p:ext uri="{BB962C8B-B14F-4D97-AF65-F5344CB8AC3E}">
        <p14:creationId xmlns:p14="http://schemas.microsoft.com/office/powerpoint/2010/main" val="2177775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bwMode="auto">
          <a:noFill/>
          <a:ln>
            <a:solidFill>
              <a:srgbClr val="000000"/>
            </a:solidFill>
            <a:miter lim="800000"/>
            <a:headEnd/>
            <a:tailEnd/>
          </a:ln>
        </p:spPr>
      </p:sp>
      <p:sp>
        <p:nvSpPr>
          <p:cNvPr id="412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12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EBE109-67F9-4A7F-AC83-E3D53D6770AA}" type="slidenum">
              <a:rPr lang="en-US" smtClean="0"/>
              <a:pPr/>
              <a:t>27</a:t>
            </a:fld>
            <a:endParaRPr lang="en-US" dirty="0"/>
          </a:p>
        </p:txBody>
      </p:sp>
    </p:spTree>
    <p:extLst>
      <p:ext uri="{BB962C8B-B14F-4D97-AF65-F5344CB8AC3E}">
        <p14:creationId xmlns:p14="http://schemas.microsoft.com/office/powerpoint/2010/main" val="3744296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bwMode="auto">
          <a:noFill/>
          <a:ln>
            <a:solidFill>
              <a:srgbClr val="000000"/>
            </a:solidFill>
            <a:miter lim="800000"/>
            <a:headEnd/>
            <a:tailEnd/>
          </a:ln>
        </p:spPr>
      </p:sp>
      <p:sp>
        <p:nvSpPr>
          <p:cNvPr id="412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When returning from sea or going upstream in a river or creek, when you are going in the direction from the sea to the origination of the waterway upstream, keep the reds on the right. Conversely, the greens will be on the left. When going downstream back toward the sea and away from the origin of the waterway, you would keep the greens on the right and reds on the left. Remember this by the mnemonic “Red, Right, Returning”.</a:t>
            </a:r>
          </a:p>
          <a:p>
            <a:endParaRPr lang="en-US" dirty="0"/>
          </a:p>
        </p:txBody>
      </p:sp>
      <p:sp>
        <p:nvSpPr>
          <p:cNvPr id="412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EBE109-67F9-4A7F-AC83-E3D53D6770AA}" type="slidenum">
              <a:rPr lang="en-US" smtClean="0"/>
              <a:pPr/>
              <a:t>28</a:t>
            </a:fld>
            <a:endParaRPr lang="en-US" dirty="0"/>
          </a:p>
        </p:txBody>
      </p:sp>
    </p:spTree>
    <p:extLst>
      <p:ext uri="{BB962C8B-B14F-4D97-AF65-F5344CB8AC3E}">
        <p14:creationId xmlns:p14="http://schemas.microsoft.com/office/powerpoint/2010/main" val="3744296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bwMode="auto">
          <a:noFill/>
          <a:ln>
            <a:solidFill>
              <a:srgbClr val="000000"/>
            </a:solidFill>
            <a:miter lim="800000"/>
            <a:headEnd/>
            <a:tailEnd/>
          </a:ln>
        </p:spPr>
      </p:sp>
      <p:sp>
        <p:nvSpPr>
          <p:cNvPr id="412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12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EBE109-67F9-4A7F-AC83-E3D53D6770AA}" type="slidenum">
              <a:rPr lang="en-US" smtClean="0"/>
              <a:pPr/>
              <a:t>29</a:t>
            </a:fld>
            <a:endParaRPr lang="en-US" dirty="0"/>
          </a:p>
        </p:txBody>
      </p:sp>
    </p:spTree>
    <p:extLst>
      <p:ext uri="{BB962C8B-B14F-4D97-AF65-F5344CB8AC3E}">
        <p14:creationId xmlns:p14="http://schemas.microsoft.com/office/powerpoint/2010/main" val="231997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p:spPr>
      </p:sp>
      <p:sp>
        <p:nvSpPr>
          <p:cNvPr id="3686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Introduce these topics quickly as each will be detailed in later slides.</a:t>
            </a:r>
          </a:p>
          <a:p>
            <a:endParaRPr lang="en-US" dirty="0"/>
          </a:p>
        </p:txBody>
      </p:sp>
      <p:sp>
        <p:nvSpPr>
          <p:cNvPr id="368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88CABC-81BB-4730-B6B9-C7B403550676}" type="slidenum">
              <a:rPr lang="en-US" smtClean="0"/>
              <a:pPr/>
              <a:t>3</a:t>
            </a:fld>
            <a:endParaRPr lang="en-US" dirty="0"/>
          </a:p>
        </p:txBody>
      </p:sp>
    </p:spTree>
    <p:extLst>
      <p:ext uri="{BB962C8B-B14F-4D97-AF65-F5344CB8AC3E}">
        <p14:creationId xmlns:p14="http://schemas.microsoft.com/office/powerpoint/2010/main" val="180358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bwMode="auto">
          <a:noFill/>
          <a:ln>
            <a:solidFill>
              <a:srgbClr val="000000"/>
            </a:solidFill>
            <a:miter lim="800000"/>
            <a:headEnd/>
            <a:tailEnd/>
          </a:ln>
        </p:spPr>
      </p:sp>
      <p:sp>
        <p:nvSpPr>
          <p:cNvPr id="413699"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When in the Intercoastal Waterway, the red, right, returning follows a clockwise direction around the US. If you start in Norfolk VA and are going to Miami on the east coast of the US, then keep the reds on the right. </a:t>
            </a:r>
          </a:p>
          <a:p>
            <a:endParaRPr lang="en-US" dirty="0"/>
          </a:p>
          <a:p>
            <a:r>
              <a:rPr lang="en-US" dirty="0"/>
              <a:t>However, the ICW intersects various inlets from the ocean and there is a system to differentiate between ATONs that mark the safe water for an inlet and the safe water for the ICW. This special marking is yellow squares (treat it as a green marker) or a yellow triangle (treat it as a red). This indicates you are following the ICW and then you can correlate with your charts the numbers on the ATON to confirm where you are. Notice that the fixed ATONS in this illustration are green squares and red triangles which also correspond to the yellow squares and yellow triangles. </a:t>
            </a:r>
          </a:p>
          <a:p>
            <a:endParaRPr lang="en-US" dirty="0"/>
          </a:p>
          <a:p>
            <a:r>
              <a:rPr lang="en-US" dirty="0"/>
              <a:t>However, ANYWHERE the ICW intersects an inlet, caution MUST be taken to follow the yellow squares or yellow triangles. Sometimes, a single ATON will serve as a marker for both the ICW and the inlet and NOT ALWAYS are they on the same color ATON you expect them to be on. An example is a green ATON marking the right side of an inlet from the ocean, but containing a yellow triangle. This means keep it to the right if coming in from the ocean, and also to keep it to your right and treat it as a red marker if you are traveling southbound on the east coast of the US. If you treated it as a yellow square which you would expect to see on a green painted ATON, you would pass on the wrong side and possibly run aground.</a:t>
            </a:r>
          </a:p>
        </p:txBody>
      </p:sp>
      <p:sp>
        <p:nvSpPr>
          <p:cNvPr id="413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77553B-9E68-4613-B70F-3C113FC56175}" type="slidenum">
              <a:rPr lang="en-US" smtClean="0"/>
              <a:pPr/>
              <a:t>30</a:t>
            </a:fld>
            <a:endParaRPr lang="en-US" dirty="0"/>
          </a:p>
        </p:txBody>
      </p:sp>
    </p:spTree>
    <p:extLst>
      <p:ext uri="{BB962C8B-B14F-4D97-AF65-F5344CB8AC3E}">
        <p14:creationId xmlns:p14="http://schemas.microsoft.com/office/powerpoint/2010/main" val="808653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p:cNvSpPr>
            <a:spLocks noGrp="1" noRot="1" noChangeAspect="1" noTextEdit="1"/>
          </p:cNvSpPr>
          <p:nvPr>
            <p:ph type="sldImg"/>
          </p:nvPr>
        </p:nvSpPr>
        <p:spPr bwMode="auto">
          <a:noFill/>
          <a:ln>
            <a:solidFill>
              <a:srgbClr val="000000"/>
            </a:solidFill>
            <a:miter lim="800000"/>
            <a:headEnd/>
            <a:tailEnd/>
          </a:ln>
        </p:spPr>
      </p:sp>
      <p:sp>
        <p:nvSpPr>
          <p:cNvPr id="41472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These are statute miles in the inland rivers. Charts reference the river miles and often marinas and other services reference the mile marker for their locations. It works in a similar fashion to highways and interstates.</a:t>
            </a:r>
          </a:p>
          <a:p>
            <a:endParaRPr lang="en-US" dirty="0"/>
          </a:p>
        </p:txBody>
      </p:sp>
      <p:sp>
        <p:nvSpPr>
          <p:cNvPr id="414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D60B4B-F4A0-42B5-8CA8-0F8BEBE87221}" type="slidenum">
              <a:rPr lang="en-US" smtClean="0"/>
              <a:pPr/>
              <a:t>31</a:t>
            </a:fld>
            <a:endParaRPr lang="en-US" dirty="0"/>
          </a:p>
        </p:txBody>
      </p:sp>
    </p:spTree>
    <p:extLst>
      <p:ext uri="{BB962C8B-B14F-4D97-AF65-F5344CB8AC3E}">
        <p14:creationId xmlns:p14="http://schemas.microsoft.com/office/powerpoint/2010/main" val="2620460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bwMode="auto">
          <a:noFill/>
          <a:ln>
            <a:solidFill>
              <a:srgbClr val="000000"/>
            </a:solidFill>
            <a:miter lim="800000"/>
            <a:headEnd/>
            <a:tailEnd/>
          </a:ln>
        </p:spPr>
      </p:sp>
      <p:sp>
        <p:nvSpPr>
          <p:cNvPr id="413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Be especially careful when following the ICW near inlets as sometimes the ICW yellow markings may be on a Navaid marking the inlet and may or may not be on a color or shape marker as you expect. It is possible to have a yellow triangle on a green inlet marker and a yellow square on a red inlet marker. This apparent conflict only occurs near inlets where the ICW intersects.</a:t>
            </a:r>
          </a:p>
          <a:p>
            <a:pPr eaLnBrk="1" hangingPunct="1"/>
            <a:endParaRPr lang="en-US" dirty="0"/>
          </a:p>
          <a:p>
            <a:pPr eaLnBrk="1" hangingPunct="1"/>
            <a:r>
              <a:rPr lang="en-US" dirty="0"/>
              <a:t>Follow the proper markings for the route you intend to follow. If you are following the ICW and you wish to continue to follow it past the inlet, only pay attention to the yellow marks and disregard the shape or color of buoy or daymark they appear on.</a:t>
            </a:r>
          </a:p>
          <a:p>
            <a:pPr eaLnBrk="1" hangingPunct="1"/>
            <a:endParaRPr lang="en-US" dirty="0"/>
          </a:p>
          <a:p>
            <a:pPr eaLnBrk="1" hangingPunct="1"/>
            <a:r>
              <a:rPr lang="en-US" dirty="0"/>
              <a:t>Reconcile your position with a chart to insure safe passage.</a:t>
            </a:r>
          </a:p>
          <a:p>
            <a:pPr eaLnBrk="1" hangingPunct="1"/>
            <a:endParaRPr lang="en-US" dirty="0"/>
          </a:p>
          <a:p>
            <a:endParaRPr lang="en-US" dirty="0"/>
          </a:p>
        </p:txBody>
      </p:sp>
      <p:sp>
        <p:nvSpPr>
          <p:cNvPr id="413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77553B-9E68-4613-B70F-3C113FC56175}" type="slidenum">
              <a:rPr lang="en-US" smtClean="0"/>
              <a:pPr/>
              <a:t>32</a:t>
            </a:fld>
            <a:endParaRPr lang="en-US" dirty="0"/>
          </a:p>
        </p:txBody>
      </p:sp>
    </p:spTree>
    <p:extLst>
      <p:ext uri="{BB962C8B-B14F-4D97-AF65-F5344CB8AC3E}">
        <p14:creationId xmlns:p14="http://schemas.microsoft.com/office/powerpoint/2010/main" val="808653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Image Placeholder 1"/>
          <p:cNvSpPr>
            <a:spLocks noGrp="1" noRot="1" noChangeAspect="1" noTextEdit="1"/>
          </p:cNvSpPr>
          <p:nvPr>
            <p:ph type="sldImg"/>
          </p:nvPr>
        </p:nvSpPr>
        <p:spPr bwMode="auto">
          <a:noFill/>
          <a:ln>
            <a:solidFill>
              <a:srgbClr val="000000"/>
            </a:solidFill>
            <a:miter lim="800000"/>
            <a:headEnd/>
            <a:tailEnd/>
          </a:ln>
        </p:spPr>
      </p:sp>
      <p:sp>
        <p:nvSpPr>
          <p:cNvPr id="415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Square box indicates information. It is not regulatory or restrictive.</a:t>
            </a:r>
          </a:p>
          <a:p>
            <a:endParaRPr lang="en-US" dirty="0"/>
          </a:p>
          <a:p>
            <a:r>
              <a:rPr lang="en-US" dirty="0"/>
              <a:t>Triangle indicates danger in the area.</a:t>
            </a:r>
          </a:p>
          <a:p>
            <a:endParaRPr lang="en-US" dirty="0"/>
          </a:p>
        </p:txBody>
      </p:sp>
      <p:sp>
        <p:nvSpPr>
          <p:cNvPr id="415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A0961B-021A-4620-B2D6-81691A773557}" type="slidenum">
              <a:rPr lang="en-US" smtClean="0"/>
              <a:pPr/>
              <a:t>33</a:t>
            </a:fld>
            <a:endParaRPr lang="en-US" dirty="0"/>
          </a:p>
        </p:txBody>
      </p:sp>
    </p:spTree>
    <p:extLst>
      <p:ext uri="{BB962C8B-B14F-4D97-AF65-F5344CB8AC3E}">
        <p14:creationId xmlns:p14="http://schemas.microsoft.com/office/powerpoint/2010/main" val="4048094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Slide Image Placeholder 1"/>
          <p:cNvSpPr>
            <a:spLocks noGrp="1" noRot="1" noChangeAspect="1" noTextEdit="1"/>
          </p:cNvSpPr>
          <p:nvPr>
            <p:ph type="sldImg"/>
          </p:nvPr>
        </p:nvSpPr>
        <p:spPr bwMode="auto">
          <a:noFill/>
          <a:ln>
            <a:solidFill>
              <a:srgbClr val="000000"/>
            </a:solidFill>
            <a:miter lim="800000"/>
            <a:headEnd/>
            <a:tailEnd/>
          </a:ln>
        </p:spPr>
      </p:sp>
      <p:sp>
        <p:nvSpPr>
          <p:cNvPr id="4167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Test question 27. What is indicated if you see a white marker that has an orange crossed diamond and black lettering on it? Answer – Exclusion or keep out area such as a dam.</a:t>
            </a:r>
          </a:p>
          <a:p>
            <a:endParaRPr lang="en-US" dirty="0"/>
          </a:p>
          <a:p>
            <a:r>
              <a:rPr lang="en-US" dirty="0"/>
              <a:t>A controlled area has restrictions or limitations. No wake means just that – slow enough that your boat does not produce a wake from the bow. You may need to place the gear shift in neutral and shift in and out of gear to maintain slow enough speed if you have a higher horsepower boat. Note that in windy weather or conditions with strong current, you must maintain enough power for directional control even if it causes a small wake. Do not loose steering control regardless of the restriction on wake.</a:t>
            </a:r>
          </a:p>
          <a:p>
            <a:endParaRPr lang="en-US" dirty="0"/>
          </a:p>
          <a:p>
            <a:r>
              <a:rPr lang="en-US" dirty="0"/>
              <a:t>The exclusion means just that – do not go here!</a:t>
            </a:r>
          </a:p>
          <a:p>
            <a:endParaRPr lang="en-US" dirty="0"/>
          </a:p>
        </p:txBody>
      </p:sp>
      <p:sp>
        <p:nvSpPr>
          <p:cNvPr id="416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F45A43-F317-4725-8A6C-FD12A09E79AC}" type="slidenum">
              <a:rPr lang="en-US" smtClean="0"/>
              <a:pPr/>
              <a:t>34</a:t>
            </a:fld>
            <a:endParaRPr lang="en-US" dirty="0"/>
          </a:p>
        </p:txBody>
      </p:sp>
    </p:spTree>
    <p:extLst>
      <p:ext uri="{BB962C8B-B14F-4D97-AF65-F5344CB8AC3E}">
        <p14:creationId xmlns:p14="http://schemas.microsoft.com/office/powerpoint/2010/main" val="406295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lide Image Placeholder 1"/>
          <p:cNvSpPr>
            <a:spLocks noGrp="1" noRot="1" noChangeAspect="1" noTextEdit="1"/>
          </p:cNvSpPr>
          <p:nvPr>
            <p:ph type="sldImg"/>
          </p:nvPr>
        </p:nvSpPr>
        <p:spPr bwMode="auto">
          <a:noFill/>
          <a:ln>
            <a:solidFill>
              <a:srgbClr val="000000"/>
            </a:solidFill>
            <a:miter lim="800000"/>
            <a:headEnd/>
            <a:tailEnd/>
          </a:ln>
        </p:spPr>
      </p:sp>
      <p:sp>
        <p:nvSpPr>
          <p:cNvPr id="4177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Sometimes referred as the “sea buoy” which means that now you have reached the end of the marked channel and the water is safe for navigation all around. If coming into a channel from sea, plot this buoy as your point to begin your course in the marked waterway. Do not plot your course DIRECTLTY on the ATON, but a few yards away is OK.</a:t>
            </a:r>
          </a:p>
          <a:p>
            <a:endParaRPr lang="en-US" dirty="0"/>
          </a:p>
          <a:p>
            <a:r>
              <a:rPr lang="en-US" dirty="0"/>
              <a:t>The black stripe buoy is used on inland lakes and rivers to indicate the “end of the reef” which means DO NOT PASS BETWEEN THIS MARKER AND THE NEAREST SHORE! Often there are other intermediate markers on fixed poles to indicate the line of obstruction. Give these areas a wide berth as they are often on fixed poles which means shallow water around them.</a:t>
            </a:r>
          </a:p>
          <a:p>
            <a:endParaRPr lang="en-US" dirty="0"/>
          </a:p>
        </p:txBody>
      </p:sp>
      <p:sp>
        <p:nvSpPr>
          <p:cNvPr id="417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79D381-5665-43E7-9812-B6D2D0DF8A46}" type="slidenum">
              <a:rPr lang="en-US" smtClean="0"/>
              <a:pPr/>
              <a:t>35</a:t>
            </a:fld>
            <a:endParaRPr lang="en-US" dirty="0"/>
          </a:p>
        </p:txBody>
      </p:sp>
    </p:spTree>
    <p:extLst>
      <p:ext uri="{BB962C8B-B14F-4D97-AF65-F5344CB8AC3E}">
        <p14:creationId xmlns:p14="http://schemas.microsoft.com/office/powerpoint/2010/main" val="2563557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bwMode="auto">
          <a:noFill/>
          <a:ln>
            <a:solidFill>
              <a:srgbClr val="000000"/>
            </a:solidFill>
            <a:miter lim="800000"/>
            <a:headEnd/>
            <a:tailEnd/>
          </a:ln>
        </p:spPr>
      </p:sp>
      <p:sp>
        <p:nvSpPr>
          <p:cNvPr id="41881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These are designed for boaters to tie up without the need to deploy an anchor. Often, they are laid out in an efficient pattern that allows many other boats to use a designated anchorage and have sufficient swing room as wind or current conditions change. Every part of the buoy that touches the water will be slimy so be prepared with gloves as you pick up the pendant to attach a short line from your boat to the pendant. The line is anchored to the bottom securely. Look at other boats in the anchorage to see how much line they have out. If you match that length, the entire anchorage will swing in unison and no one will tangle up with another boat (at least in theory).</a:t>
            </a:r>
          </a:p>
          <a:p>
            <a:endParaRPr lang="en-US" dirty="0"/>
          </a:p>
        </p:txBody>
      </p:sp>
      <p:sp>
        <p:nvSpPr>
          <p:cNvPr id="418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DFFD3C-8546-4E93-852E-3E45E0F37E1B}" type="slidenum">
              <a:rPr lang="en-US" smtClean="0"/>
              <a:pPr/>
              <a:t>36</a:t>
            </a:fld>
            <a:endParaRPr lang="en-US" dirty="0"/>
          </a:p>
        </p:txBody>
      </p:sp>
    </p:spTree>
    <p:extLst>
      <p:ext uri="{BB962C8B-B14F-4D97-AF65-F5344CB8AC3E}">
        <p14:creationId xmlns:p14="http://schemas.microsoft.com/office/powerpoint/2010/main" val="3946949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bwMode="auto">
          <a:noFill/>
          <a:ln>
            <a:solidFill>
              <a:srgbClr val="000000"/>
            </a:solidFill>
            <a:miter lim="800000"/>
            <a:headEnd/>
            <a:tailEnd/>
          </a:ln>
        </p:spPr>
      </p:sp>
      <p:sp>
        <p:nvSpPr>
          <p:cNvPr id="418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Junction buoys indicates a split in a channel.  The upper band tells the boater which channel is the preferred channel.  The preferred channel is the deepest and widest channel.  A boater may need to go into the non-preferred channel to get to their dock, local restaurant, fuel, etc.  </a:t>
            </a:r>
          </a:p>
        </p:txBody>
      </p:sp>
      <p:sp>
        <p:nvSpPr>
          <p:cNvPr id="418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DFFD3C-8546-4E93-852E-3E45E0F37E1B}" type="slidenum">
              <a:rPr lang="en-US" smtClean="0"/>
              <a:pPr/>
              <a:t>37</a:t>
            </a:fld>
            <a:endParaRPr lang="en-US" dirty="0"/>
          </a:p>
        </p:txBody>
      </p:sp>
    </p:spTree>
    <p:extLst>
      <p:ext uri="{BB962C8B-B14F-4D97-AF65-F5344CB8AC3E}">
        <p14:creationId xmlns:p14="http://schemas.microsoft.com/office/powerpoint/2010/main" val="3946949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bwMode="auto">
          <a:noFill/>
          <a:ln>
            <a:solidFill>
              <a:srgbClr val="000000"/>
            </a:solidFill>
            <a:miter lim="800000"/>
            <a:headEnd/>
            <a:tailEnd/>
          </a:ln>
        </p:spPr>
      </p:sp>
      <p:sp>
        <p:nvSpPr>
          <p:cNvPr id="418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a:t>This boat approaches the channel and sees a junction buoy with a red top band.  Which</a:t>
            </a:r>
            <a:r>
              <a:rPr lang="en-US" b="1" baseline="0" dirty="0"/>
              <a:t> course will the boat follow to stay in the preferred channel?</a:t>
            </a:r>
            <a:endParaRPr lang="en-US" dirty="0"/>
          </a:p>
          <a:p>
            <a:endParaRPr lang="en-US" dirty="0"/>
          </a:p>
        </p:txBody>
      </p:sp>
      <p:sp>
        <p:nvSpPr>
          <p:cNvPr id="418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DFFD3C-8546-4E93-852E-3E45E0F37E1B}" type="slidenum">
              <a:rPr lang="en-US" smtClean="0"/>
              <a:pPr/>
              <a:t>38</a:t>
            </a:fld>
            <a:endParaRPr lang="en-US" dirty="0"/>
          </a:p>
        </p:txBody>
      </p:sp>
    </p:spTree>
    <p:extLst>
      <p:ext uri="{BB962C8B-B14F-4D97-AF65-F5344CB8AC3E}">
        <p14:creationId xmlns:p14="http://schemas.microsoft.com/office/powerpoint/2010/main" val="3946949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Slide Image Placeholder 1"/>
          <p:cNvSpPr>
            <a:spLocks noGrp="1" noRot="1" noChangeAspect="1" noTextEdit="1"/>
          </p:cNvSpPr>
          <p:nvPr>
            <p:ph type="sldImg"/>
          </p:nvPr>
        </p:nvSpPr>
        <p:spPr bwMode="auto">
          <a:noFill/>
          <a:ln>
            <a:solidFill>
              <a:srgbClr val="000000"/>
            </a:solidFill>
            <a:miter lim="800000"/>
            <a:headEnd/>
            <a:tailEnd/>
          </a:ln>
        </p:spPr>
      </p:sp>
      <p:sp>
        <p:nvSpPr>
          <p:cNvPr id="4259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Correlate your direction as read on the compass with a chart and along with ATON sightings and a chart, you can quickly find where you are in relation to where you think you are. Electric current and magnets affect the ability of the compass to show your current heading. When installing a new compass, engage each electrical component while watching the compass to see if turning on that electrical load has any affect on the compass. Simply rerouting any interfering equipment or power runs to the equipment will solve most issues</a:t>
            </a:r>
          </a:p>
        </p:txBody>
      </p:sp>
      <p:sp>
        <p:nvSpPr>
          <p:cNvPr id="425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1CC067-6BE4-43FC-A283-D5BDB098C9B7}" type="slidenum">
              <a:rPr lang="en-US" smtClean="0"/>
              <a:pPr/>
              <a:t>39</a:t>
            </a:fld>
            <a:endParaRPr lang="en-US" dirty="0"/>
          </a:p>
        </p:txBody>
      </p:sp>
    </p:spTree>
    <p:extLst>
      <p:ext uri="{BB962C8B-B14F-4D97-AF65-F5344CB8AC3E}">
        <p14:creationId xmlns:p14="http://schemas.microsoft.com/office/powerpoint/2010/main" val="116518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bwMode="auto">
          <a:noFill/>
          <a:ln>
            <a:solidFill>
              <a:srgbClr val="000000"/>
            </a:solidFill>
            <a:miter lim="800000"/>
            <a:headEnd/>
            <a:tailEnd/>
          </a:ln>
        </p:spPr>
      </p:sp>
      <p:sp>
        <p:nvSpPr>
          <p:cNvPr id="36966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endParaRPr lang="en-US" dirty="0"/>
          </a:p>
          <a:p>
            <a:r>
              <a:rPr lang="en-US" dirty="0"/>
              <a:t>Key objectives of Chapter three</a:t>
            </a:r>
          </a:p>
          <a:p>
            <a:endParaRPr lang="en-US" dirty="0"/>
          </a:p>
        </p:txBody>
      </p:sp>
      <p:sp>
        <p:nvSpPr>
          <p:cNvPr id="369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C85066-9D79-4437-8256-50E7D5868A56}" type="slidenum">
              <a:rPr lang="en-US" smtClean="0"/>
              <a:pPr/>
              <a:t>4</a:t>
            </a:fld>
            <a:endParaRPr lang="en-US" dirty="0"/>
          </a:p>
        </p:txBody>
      </p:sp>
    </p:spTree>
    <p:extLst>
      <p:ext uri="{BB962C8B-B14F-4D97-AF65-F5344CB8AC3E}">
        <p14:creationId xmlns:p14="http://schemas.microsoft.com/office/powerpoint/2010/main" val="35465466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Slide Image Placeholder 1"/>
          <p:cNvSpPr>
            <a:spLocks noGrp="1" noRot="1" noChangeAspect="1" noTextEdit="1"/>
          </p:cNvSpPr>
          <p:nvPr>
            <p:ph type="sldImg"/>
          </p:nvPr>
        </p:nvSpPr>
        <p:spPr bwMode="auto">
          <a:noFill/>
          <a:ln>
            <a:solidFill>
              <a:srgbClr val="000000"/>
            </a:solidFill>
            <a:miter lim="800000"/>
            <a:headEnd/>
            <a:tailEnd/>
          </a:ln>
        </p:spPr>
      </p:sp>
      <p:sp>
        <p:nvSpPr>
          <p:cNvPr id="42701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endParaRPr lang="en-US" dirty="0"/>
          </a:p>
          <a:p>
            <a:r>
              <a:rPr lang="en-US" dirty="0"/>
              <a:t>Be careful not to turn this into a navigation class. You may wish to mention the Weekend Navigator or other Auxiliary navigation products as an additional class for those who are interested. You may wish to pull out a local chart and show a few features and especially any areas of concern or challenging areas.</a:t>
            </a:r>
          </a:p>
          <a:p>
            <a:endParaRPr lang="en-US" dirty="0"/>
          </a:p>
        </p:txBody>
      </p:sp>
      <p:sp>
        <p:nvSpPr>
          <p:cNvPr id="427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BCEAD9-BBDD-48B1-BB62-2EEFD49C20C7}" type="slidenum">
              <a:rPr lang="en-US" smtClean="0"/>
              <a:pPr/>
              <a:t>40</a:t>
            </a:fld>
            <a:endParaRPr lang="en-US" dirty="0"/>
          </a:p>
        </p:txBody>
      </p:sp>
    </p:spTree>
    <p:extLst>
      <p:ext uri="{BB962C8B-B14F-4D97-AF65-F5344CB8AC3E}">
        <p14:creationId xmlns:p14="http://schemas.microsoft.com/office/powerpoint/2010/main" val="32533591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Slide Image Placeholder 1"/>
          <p:cNvSpPr>
            <a:spLocks noGrp="1" noRot="1" noChangeAspect="1" noTextEdit="1"/>
          </p:cNvSpPr>
          <p:nvPr>
            <p:ph type="sldImg"/>
          </p:nvPr>
        </p:nvSpPr>
        <p:spPr bwMode="auto">
          <a:noFill/>
          <a:ln>
            <a:solidFill>
              <a:srgbClr val="000000"/>
            </a:solidFill>
            <a:miter lim="800000"/>
            <a:headEnd/>
            <a:tailEnd/>
          </a:ln>
        </p:spPr>
      </p:sp>
      <p:sp>
        <p:nvSpPr>
          <p:cNvPr id="4280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Briefly explain the symbols on the chart above. Cover the RG “A” and what that means with primary and secondary channels. Also cover the flashing light characteristics and the tank light on shore.</a:t>
            </a:r>
          </a:p>
          <a:p>
            <a:endParaRPr lang="en-US" dirty="0"/>
          </a:p>
        </p:txBody>
      </p:sp>
      <p:sp>
        <p:nvSpPr>
          <p:cNvPr id="428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FB2BD7-7873-40F1-AA5F-785715A451D6}" type="slidenum">
              <a:rPr lang="en-US" smtClean="0"/>
              <a:pPr/>
              <a:t>41</a:t>
            </a:fld>
            <a:endParaRPr lang="en-US" dirty="0"/>
          </a:p>
        </p:txBody>
      </p:sp>
    </p:spTree>
    <p:extLst>
      <p:ext uri="{BB962C8B-B14F-4D97-AF65-F5344CB8AC3E}">
        <p14:creationId xmlns:p14="http://schemas.microsoft.com/office/powerpoint/2010/main" val="2681521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Slide Image Placeholder 1"/>
          <p:cNvSpPr>
            <a:spLocks noGrp="1" noRot="1" noChangeAspect="1" noTextEdit="1"/>
          </p:cNvSpPr>
          <p:nvPr>
            <p:ph type="sldImg"/>
          </p:nvPr>
        </p:nvSpPr>
        <p:spPr bwMode="auto">
          <a:noFill/>
          <a:ln>
            <a:solidFill>
              <a:srgbClr val="000000"/>
            </a:solidFill>
            <a:miter lim="800000"/>
            <a:headEnd/>
            <a:tailEnd/>
          </a:ln>
        </p:spPr>
      </p:sp>
      <p:sp>
        <p:nvSpPr>
          <p:cNvPr id="405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a:t>ASK</a:t>
            </a:r>
            <a:r>
              <a:rPr lang="en-US" dirty="0"/>
              <a:t>: Why we</a:t>
            </a:r>
            <a:r>
              <a:rPr lang="en-US" baseline="0" dirty="0"/>
              <a:t> use sound signals:</a:t>
            </a:r>
            <a:endParaRPr lang="en-US" dirty="0"/>
          </a:p>
          <a:p>
            <a:pPr eaLnBrk="1" hangingPunct="1"/>
            <a:r>
              <a:rPr lang="en-US" dirty="0"/>
              <a:t>We use sound signals to alert other boats to</a:t>
            </a:r>
          </a:p>
          <a:p>
            <a:pPr eaLnBrk="1" hangingPunct="1"/>
            <a:r>
              <a:rPr lang="en-US" dirty="0"/>
              <a:t>	our intentions</a:t>
            </a:r>
          </a:p>
          <a:p>
            <a:pPr eaLnBrk="1" hangingPunct="1"/>
            <a:r>
              <a:rPr lang="en-US" dirty="0"/>
              <a:t>	identify our boat type and position in restricted visibility</a:t>
            </a:r>
          </a:p>
          <a:p>
            <a:pPr eaLnBrk="1" hangingPunct="1"/>
            <a:endParaRPr lang="en-US" b="1" dirty="0"/>
          </a:p>
          <a:p>
            <a:pPr eaLnBrk="1" hangingPunct="1"/>
            <a:r>
              <a:rPr lang="en-US" b="1" dirty="0"/>
              <a:t>ASK:</a:t>
            </a:r>
            <a:r>
              <a:rPr lang="en-US" dirty="0"/>
              <a:t> what is a prolonged and a short blast?</a:t>
            </a:r>
          </a:p>
          <a:p>
            <a:pPr eaLnBrk="1" hangingPunct="1"/>
            <a:endParaRPr lang="en-US" dirty="0"/>
          </a:p>
          <a:p>
            <a:pPr eaLnBrk="1" hangingPunct="1"/>
            <a:r>
              <a:rPr lang="en-US" dirty="0"/>
              <a:t>Short Blast : About One Second Long</a:t>
            </a:r>
          </a:p>
          <a:p>
            <a:pPr eaLnBrk="1" hangingPunct="1"/>
            <a:r>
              <a:rPr lang="en-US" dirty="0"/>
              <a:t>Prolonged Blast : 4 to 6 Seconds</a:t>
            </a:r>
          </a:p>
          <a:p>
            <a:pPr eaLnBrk="1" hangingPunct="1"/>
            <a:endParaRPr lang="en-US" dirty="0"/>
          </a:p>
          <a:p>
            <a:endParaRPr lang="en-US" dirty="0"/>
          </a:p>
        </p:txBody>
      </p:sp>
      <p:sp>
        <p:nvSpPr>
          <p:cNvPr id="405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5ABBB4-3E99-4AC5-8854-72B1634A632A}" type="slidenum">
              <a:rPr lang="en-US" smtClean="0"/>
              <a:pPr/>
              <a:t>42</a:t>
            </a:fld>
            <a:endParaRPr lang="en-US" dirty="0"/>
          </a:p>
        </p:txBody>
      </p:sp>
    </p:spTree>
    <p:extLst>
      <p:ext uri="{BB962C8B-B14F-4D97-AF65-F5344CB8AC3E}">
        <p14:creationId xmlns:p14="http://schemas.microsoft.com/office/powerpoint/2010/main" val="42116158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Slide Image Placeholder 1"/>
          <p:cNvSpPr>
            <a:spLocks noGrp="1" noRot="1" noChangeAspect="1" noTextEdit="1"/>
          </p:cNvSpPr>
          <p:nvPr>
            <p:ph type="sldImg"/>
          </p:nvPr>
        </p:nvSpPr>
        <p:spPr bwMode="auto">
          <a:noFill/>
          <a:ln>
            <a:solidFill>
              <a:srgbClr val="000000"/>
            </a:solidFill>
            <a:miter lim="800000"/>
            <a:headEnd/>
            <a:tailEnd/>
          </a:ln>
        </p:spPr>
      </p:sp>
      <p:sp>
        <p:nvSpPr>
          <p:cNvPr id="406531"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This section is one of the most confusing to new boaters. The way the Navrules and the book is written can confuse which signal to use. Instead of the examples used in the book which indicate the direction you intend to pass the OTHER boat, perhaps the following reference to which way the boater needs to TURN may help in understanding.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One short blast means “I am turning to the right (my starboard) to pass you.</a:t>
            </a:r>
          </a:p>
          <a:p>
            <a:r>
              <a:rPr lang="en-US" dirty="0"/>
              <a:t>Two short blasts means “I am turning to the left (my port) to pass you.</a:t>
            </a:r>
          </a:p>
          <a:p>
            <a:r>
              <a:rPr lang="en-US" dirty="0"/>
              <a:t>Three short blasts means “I am operating in reverse propulsion” or “I am backing up”..</a:t>
            </a:r>
          </a:p>
          <a:p>
            <a:endParaRPr lang="en-US" dirty="0"/>
          </a:p>
          <a:p>
            <a:r>
              <a:rPr lang="en-US" dirty="0"/>
              <a:t>One good way to teach this is to think about an analog lock and the minute hands. When the minute hands point toward the 1 o’clock position, it is to the right of center and you are pointing your boat in that direction. This is a “one whistle” or on the radio would translate to “passing you on the ones”. </a:t>
            </a:r>
          </a:p>
          <a:p>
            <a:endParaRPr lang="en-US" dirty="0"/>
          </a:p>
          <a:p>
            <a:r>
              <a:rPr lang="en-US" dirty="0"/>
              <a:t>Conversely, if the minute hand is pointing toward the 11 o’clock position, think of it as two “ones” or added together making a “two”. This means your boat is pointing to the left of center. This would be a “two whistle or on the radio would translate to “passing you on the twos.”</a:t>
            </a:r>
          </a:p>
          <a:p>
            <a:endParaRPr lang="en-US" dirty="0"/>
          </a:p>
          <a:p>
            <a:r>
              <a:rPr lang="en-US" dirty="0"/>
              <a:t>This is an easy to remember mnemonic unless your students have only referenced digital clocks and not used analog clocks!</a:t>
            </a:r>
          </a:p>
          <a:p>
            <a:endParaRPr lang="en-US" dirty="0"/>
          </a:p>
        </p:txBody>
      </p:sp>
      <p:sp>
        <p:nvSpPr>
          <p:cNvPr id="406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8F99B6-57BE-4741-82ED-1B76481D919D}" type="slidenum">
              <a:rPr lang="en-US" smtClean="0"/>
              <a:pPr/>
              <a:t>43</a:t>
            </a:fld>
            <a:endParaRPr lang="en-US" dirty="0"/>
          </a:p>
        </p:txBody>
      </p:sp>
    </p:spTree>
    <p:extLst>
      <p:ext uri="{BB962C8B-B14F-4D97-AF65-F5344CB8AC3E}">
        <p14:creationId xmlns:p14="http://schemas.microsoft.com/office/powerpoint/2010/main" val="8465793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Slide Image Placeholder 1"/>
          <p:cNvSpPr>
            <a:spLocks noGrp="1" noRot="1" noChangeAspect="1" noTextEdit="1"/>
          </p:cNvSpPr>
          <p:nvPr>
            <p:ph type="sldImg"/>
          </p:nvPr>
        </p:nvSpPr>
        <p:spPr bwMode="auto">
          <a:noFill/>
          <a:ln>
            <a:solidFill>
              <a:srgbClr val="000000"/>
            </a:solidFill>
            <a:miter lim="800000"/>
            <a:headEnd/>
            <a:tailEnd/>
          </a:ln>
        </p:spPr>
      </p:sp>
      <p:sp>
        <p:nvSpPr>
          <p:cNvPr id="4075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One prolonged blast every two minutes is the signal used by power driven vessels when underway.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One prolonged blast plus two short blasts every two minutes is the signal used by sailing vessels when underway.</a:t>
            </a:r>
          </a:p>
          <a:p>
            <a:endParaRPr lang="en-US" dirty="0"/>
          </a:p>
        </p:txBody>
      </p:sp>
      <p:sp>
        <p:nvSpPr>
          <p:cNvPr id="407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E870AD-7607-4423-9CE3-0275267AD28F}" type="slidenum">
              <a:rPr lang="en-US" smtClean="0"/>
              <a:pPr/>
              <a:t>44</a:t>
            </a:fld>
            <a:endParaRPr lang="en-US" dirty="0"/>
          </a:p>
        </p:txBody>
      </p:sp>
    </p:spTree>
    <p:extLst>
      <p:ext uri="{BB962C8B-B14F-4D97-AF65-F5344CB8AC3E}">
        <p14:creationId xmlns:p14="http://schemas.microsoft.com/office/powerpoint/2010/main" val="26439467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Image Placeholder 1"/>
          <p:cNvSpPr>
            <a:spLocks noGrp="1" noRot="1" noChangeAspect="1" noTextEdit="1"/>
          </p:cNvSpPr>
          <p:nvPr>
            <p:ph type="sldImg"/>
          </p:nvPr>
        </p:nvSpPr>
        <p:spPr bwMode="auto">
          <a:noFill/>
          <a:ln>
            <a:solidFill>
              <a:srgbClr val="000000"/>
            </a:solidFill>
            <a:miter lim="800000"/>
            <a:headEnd/>
            <a:tailEnd/>
          </a:ln>
        </p:spPr>
      </p:sp>
      <p:sp>
        <p:nvSpPr>
          <p:cNvPr id="4085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One long blast is a warning signal and can be used when “getting underway” or coming around a blind bend.</a:t>
            </a:r>
          </a:p>
          <a:p>
            <a:endParaRPr lang="en-US" dirty="0"/>
          </a:p>
          <a:p>
            <a:r>
              <a:rPr lang="en-US" dirty="0"/>
              <a:t>Five or more short indicates disagreement or danger. Stop and reconcile why this sound signal was heard.</a:t>
            </a:r>
          </a:p>
          <a:p>
            <a:endParaRPr lang="en-US" dirty="0"/>
          </a:p>
        </p:txBody>
      </p:sp>
      <p:sp>
        <p:nvSpPr>
          <p:cNvPr id="408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D713A4-FBEC-4FF4-9E60-539B2CB19E27}" type="slidenum">
              <a:rPr lang="en-US" smtClean="0"/>
              <a:pPr/>
              <a:t>45</a:t>
            </a:fld>
            <a:endParaRPr lang="en-US" dirty="0"/>
          </a:p>
        </p:txBody>
      </p:sp>
    </p:spTree>
    <p:extLst>
      <p:ext uri="{BB962C8B-B14F-4D97-AF65-F5344CB8AC3E}">
        <p14:creationId xmlns:p14="http://schemas.microsoft.com/office/powerpoint/2010/main" val="25422579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bwMode="auto">
          <a:noFill/>
          <a:ln>
            <a:solidFill>
              <a:srgbClr val="000000"/>
            </a:solidFill>
            <a:miter lim="800000"/>
            <a:headEnd/>
            <a:tailEnd/>
          </a:ln>
        </p:spPr>
      </p:sp>
      <p:sp>
        <p:nvSpPr>
          <p:cNvPr id="372739"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Before starting the engine, run the blower for at least 4 minutes. While blower is evacuating the bilge of any accumulated fumes, conduct a checklist of safety equipment on board and orientate all aboard the location of safety equipment. Check the fit of all in their life jackets and pay particular attention to fitting children in an appropriate size life jacket. Open the engine compartment and sniff before attempting to start engine. If you smell gas fumes – STOP!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Once engine is running, wait for it to warm up to operating temperature. Verify there is sufficient fuel for the journey. Verify that horn and all lights work before leaving the dock. Alert the crew when you put the boat in gear in forward and reverse to verify thrust before casting off the dock lines.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your boat has a engine shut off safety lanyard on the throttle/shift lever, connect it to your life jacket. By Federal law, the shut off switches are factory installed on boats less than 26 feet in length and are intended to shut off the engine should the operator be separated from the helm resulting in loss of control of the boat.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Verify visually that the way is clear before casting off the lines.</a:t>
            </a:r>
          </a:p>
          <a:p>
            <a:endParaRPr lang="en-US" dirty="0"/>
          </a:p>
          <a:p>
            <a:endParaRPr lang="en-US" dirty="0"/>
          </a:p>
        </p:txBody>
      </p:sp>
      <p:sp>
        <p:nvSpPr>
          <p:cNvPr id="372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A1A4D1-7551-4872-866C-2296F3DAA4AA}" type="slidenum">
              <a:rPr lang="en-US" smtClean="0"/>
              <a:pPr/>
              <a:t>46</a:t>
            </a:fld>
            <a:endParaRPr lang="en-US" dirty="0"/>
          </a:p>
        </p:txBody>
      </p:sp>
    </p:spTree>
    <p:extLst>
      <p:ext uri="{BB962C8B-B14F-4D97-AF65-F5344CB8AC3E}">
        <p14:creationId xmlns:p14="http://schemas.microsoft.com/office/powerpoint/2010/main" val="20541472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p:spPr>
      </p:sp>
      <p:sp>
        <p:nvSpPr>
          <p:cNvPr id="373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b="1" dirty="0">
                <a:latin typeface="Arial" panose="020B0604020202020204" pitchFamily="34" charset="0"/>
              </a:rPr>
              <a:t>Instructor Notes:  </a:t>
            </a:r>
          </a:p>
          <a:p>
            <a:pPr eaLnBrk="1" hangingPunct="1"/>
            <a:r>
              <a:rPr lang="en-US" altLang="en-US" b="0" dirty="0">
                <a:latin typeface="Arial" panose="020B0604020202020204" pitchFamily="34" charset="0"/>
              </a:rPr>
              <a:t>The</a:t>
            </a:r>
            <a:r>
              <a:rPr lang="en-US" altLang="en-US" b="0" baseline="0" dirty="0">
                <a:latin typeface="Arial" panose="020B0604020202020204" pitchFamily="34" charset="0"/>
              </a:rPr>
              <a:t> next slide will help illustrate these concepts. Consider using the Boat America video demonstrating casting off and docking techniques.</a:t>
            </a:r>
            <a:endParaRPr lang="en-US" altLang="en-US" b="0" dirty="0">
              <a:latin typeface="Arial" panose="020B0604020202020204" pitchFamily="34" charset="0"/>
            </a:endParaRPr>
          </a:p>
          <a:p>
            <a:pPr eaLnBrk="1" hangingPunct="1"/>
            <a:endParaRPr lang="en-US" altLang="en-US" b="1" dirty="0">
              <a:latin typeface="Arial" panose="020B0604020202020204" pitchFamily="34" charset="0"/>
            </a:endParaRPr>
          </a:p>
          <a:p>
            <a:pPr eaLnBrk="1" hangingPunct="1"/>
            <a:r>
              <a:rPr lang="en-US" altLang="en-US" b="1" dirty="0">
                <a:latin typeface="Arial" panose="020B0604020202020204" pitchFamily="34" charset="0"/>
              </a:rPr>
              <a:t>Ask:</a:t>
            </a:r>
            <a:r>
              <a:rPr lang="en-US" altLang="en-US" dirty="0">
                <a:latin typeface="Arial" panose="020B0604020202020204" pitchFamily="34" charset="0"/>
              </a:rPr>
              <a:t>  for a volunteer to describe casting off with wind/current </a:t>
            </a:r>
            <a:r>
              <a:rPr lang="en-US" altLang="en-US" b="1" dirty="0">
                <a:latin typeface="Arial" panose="020B0604020202020204" pitchFamily="34" charset="0"/>
              </a:rPr>
              <a:t>off</a:t>
            </a:r>
            <a:r>
              <a:rPr lang="en-US" altLang="en-US" dirty="0">
                <a:latin typeface="Arial" panose="020B0604020202020204" pitchFamily="34" charset="0"/>
              </a:rPr>
              <a:t> the dock.</a:t>
            </a:r>
          </a:p>
          <a:p>
            <a:pPr eaLnBrk="1" hangingPunct="1"/>
            <a:endParaRPr lang="en-US" altLang="en-US" dirty="0">
              <a:latin typeface="Arial" panose="020B0604020202020204" pitchFamily="34" charset="0"/>
            </a:endParaRPr>
          </a:p>
          <a:p>
            <a:pPr marL="171450" indent="-171450" eaLnBrk="1" hangingPunct="1">
              <a:buFont typeface="Arial" panose="020B0604020202020204" pitchFamily="34" charset="0"/>
              <a:buChar char="•"/>
            </a:pPr>
            <a:r>
              <a:rPr lang="en-US" altLang="en-US" dirty="0">
                <a:latin typeface="Arial" panose="020B0604020202020204" pitchFamily="34" charset="0"/>
              </a:rPr>
              <a:t>  Release lines</a:t>
            </a:r>
          </a:p>
          <a:p>
            <a:pPr marL="171450" indent="-171450" eaLnBrk="1" hangingPunct="1">
              <a:buFont typeface="Arial" panose="020B0604020202020204" pitchFamily="34" charset="0"/>
              <a:buChar char="•"/>
            </a:pPr>
            <a:r>
              <a:rPr lang="en-US" altLang="en-US" dirty="0">
                <a:latin typeface="Arial" panose="020B0604020202020204" pitchFamily="34" charset="0"/>
              </a:rPr>
              <a:t>  Push boat away</a:t>
            </a:r>
          </a:p>
          <a:p>
            <a:pPr marL="171450" indent="-171450" eaLnBrk="1" hangingPunct="1">
              <a:buFont typeface="Arial" panose="020B0604020202020204" pitchFamily="34" charset="0"/>
              <a:buChar char="•"/>
            </a:pPr>
            <a:r>
              <a:rPr lang="en-US" altLang="en-US" dirty="0">
                <a:latin typeface="Arial" panose="020B0604020202020204" pitchFamily="34" charset="0"/>
              </a:rPr>
              <a:t>  Shift into Forward and ease away</a:t>
            </a:r>
          </a:p>
          <a:p>
            <a:pPr eaLnBrk="1" hangingPunct="1">
              <a:buFontTx/>
              <a:buChar char="•"/>
            </a:pPr>
            <a:endParaRPr lang="en-US" dirty="0">
              <a:latin typeface="Arial" panose="020B0604020202020204" pitchFamily="34" charset="0"/>
            </a:endParaRPr>
          </a:p>
          <a:p>
            <a:pPr eaLnBrk="1" hangingPunct="1"/>
            <a:r>
              <a:rPr lang="en-US" altLang="en-US" b="1" dirty="0">
                <a:latin typeface="Arial" panose="020B0604020202020204" pitchFamily="34" charset="0"/>
              </a:rPr>
              <a:t>Ask:</a:t>
            </a:r>
            <a:r>
              <a:rPr lang="en-US" altLang="en-US" dirty="0">
                <a:latin typeface="Arial" panose="020B0604020202020204" pitchFamily="34" charset="0"/>
              </a:rPr>
              <a:t>  for a volunteer to describe casting off with wind/current </a:t>
            </a:r>
            <a:r>
              <a:rPr lang="en-US" altLang="en-US" b="1" dirty="0">
                <a:latin typeface="Arial" panose="020B0604020202020204" pitchFamily="34" charset="0"/>
              </a:rPr>
              <a:t>on</a:t>
            </a:r>
            <a:r>
              <a:rPr lang="en-US" altLang="en-US" dirty="0">
                <a:latin typeface="Arial" panose="020B0604020202020204" pitchFamily="34" charset="0"/>
              </a:rPr>
              <a:t> the dock.</a:t>
            </a:r>
          </a:p>
          <a:p>
            <a:pPr eaLnBrk="1" hangingPunct="1"/>
            <a:endParaRPr lang="en-US" altLang="en-US" dirty="0">
              <a:latin typeface="Arial" panose="020B0604020202020204" pitchFamily="34" charset="0"/>
            </a:endParaRPr>
          </a:p>
          <a:p>
            <a:pPr marL="171450" indent="-171450" eaLnBrk="1" hangingPunct="1">
              <a:buFont typeface="Arial" panose="020B0604020202020204" pitchFamily="34" charset="0"/>
              <a:buChar char="•"/>
            </a:pPr>
            <a:r>
              <a:rPr lang="en-US" altLang="en-US" dirty="0">
                <a:latin typeface="Arial" panose="020B0604020202020204" pitchFamily="34" charset="0"/>
              </a:rPr>
              <a:t>  Release stern line – leave bow spring line on</a:t>
            </a:r>
          </a:p>
          <a:p>
            <a:pPr marL="171450" indent="-171450" eaLnBrk="1" hangingPunct="1">
              <a:buFont typeface="Arial" panose="020B0604020202020204" pitchFamily="34" charset="0"/>
              <a:buChar char="•"/>
            </a:pPr>
            <a:r>
              <a:rPr lang="en-US" altLang="en-US" dirty="0">
                <a:latin typeface="Arial" panose="020B0604020202020204" pitchFamily="34" charset="0"/>
              </a:rPr>
              <a:t>  Put into “forward gear”</a:t>
            </a:r>
          </a:p>
          <a:p>
            <a:pPr marL="171450" indent="-171450" eaLnBrk="1" hangingPunct="1">
              <a:buFont typeface="Arial" panose="020B0604020202020204" pitchFamily="34" charset="0"/>
              <a:buChar char="•"/>
            </a:pPr>
            <a:r>
              <a:rPr lang="en-US" altLang="en-US" dirty="0">
                <a:latin typeface="Arial" panose="020B0604020202020204" pitchFamily="34" charset="0"/>
              </a:rPr>
              <a:t>  Boat stern will edge out</a:t>
            </a:r>
          </a:p>
          <a:p>
            <a:pPr marL="171450" indent="-171450" eaLnBrk="1" hangingPunct="1">
              <a:buFont typeface="Arial" panose="020B0604020202020204" pitchFamily="34" charset="0"/>
              <a:buChar char="•"/>
            </a:pPr>
            <a:r>
              <a:rPr lang="en-US" altLang="en-US" dirty="0">
                <a:latin typeface="Arial" panose="020B0604020202020204" pitchFamily="34" charset="0"/>
              </a:rPr>
              <a:t>  Release bow spring line and back out</a:t>
            </a:r>
            <a:endParaRPr lang="en-US" dirty="0"/>
          </a:p>
        </p:txBody>
      </p:sp>
      <p:sp>
        <p:nvSpPr>
          <p:cNvPr id="373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121A20-9D1E-4555-A176-77BC772A5D3B}" type="slidenum">
              <a:rPr lang="en-US" smtClean="0"/>
              <a:pPr/>
              <a:t>47</a:t>
            </a:fld>
            <a:endParaRPr lang="en-US" dirty="0"/>
          </a:p>
        </p:txBody>
      </p:sp>
    </p:spTree>
    <p:extLst>
      <p:ext uri="{BB962C8B-B14F-4D97-AF65-F5344CB8AC3E}">
        <p14:creationId xmlns:p14="http://schemas.microsoft.com/office/powerpoint/2010/main" val="13879819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p:spPr>
      </p:sp>
      <p:sp>
        <p:nvSpPr>
          <p:cNvPr id="373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a:t>Instructor Notes:</a:t>
            </a:r>
          </a:p>
          <a:p>
            <a:pPr eaLnBrk="1" hangingPunct="1"/>
            <a:endParaRPr lang="en-US" b="1" dirty="0"/>
          </a:p>
          <a:p>
            <a:pPr eaLnBrk="1" hangingPunct="1"/>
            <a:r>
              <a:rPr lang="en-US" b="1" dirty="0"/>
              <a:t>Ask:</a:t>
            </a:r>
            <a:r>
              <a:rPr lang="en-US" dirty="0"/>
              <a:t>  for a volunteer to describe casting off with wind/current off the dock.</a:t>
            </a:r>
          </a:p>
          <a:p>
            <a:pPr eaLnBrk="1" hangingPunct="1"/>
            <a:endParaRPr lang="en-US" dirty="0"/>
          </a:p>
          <a:p>
            <a:pPr eaLnBrk="1" hangingPunct="1">
              <a:buFontTx/>
              <a:buChar char="•"/>
            </a:pPr>
            <a:r>
              <a:rPr lang="en-US" dirty="0"/>
              <a:t>  Release lines</a:t>
            </a:r>
          </a:p>
          <a:p>
            <a:pPr eaLnBrk="1" hangingPunct="1">
              <a:buFontTx/>
              <a:buChar char="•"/>
            </a:pPr>
            <a:r>
              <a:rPr lang="en-US" dirty="0"/>
              <a:t>  Push boat away</a:t>
            </a:r>
          </a:p>
          <a:p>
            <a:pPr eaLnBrk="1" hangingPunct="1">
              <a:buFontTx/>
              <a:buChar char="•"/>
            </a:pPr>
            <a:r>
              <a:rPr lang="en-US" dirty="0"/>
              <a:t>  Shift into Forward and ease away</a:t>
            </a:r>
          </a:p>
          <a:p>
            <a:endParaRPr lang="en-US" dirty="0"/>
          </a:p>
        </p:txBody>
      </p:sp>
      <p:sp>
        <p:nvSpPr>
          <p:cNvPr id="373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121A20-9D1E-4555-A176-77BC772A5D3B}" type="slidenum">
              <a:rPr lang="en-US" smtClean="0"/>
              <a:pPr/>
              <a:t>48</a:t>
            </a:fld>
            <a:endParaRPr lang="en-US" dirty="0"/>
          </a:p>
        </p:txBody>
      </p:sp>
    </p:spTree>
    <p:extLst>
      <p:ext uri="{BB962C8B-B14F-4D97-AF65-F5344CB8AC3E}">
        <p14:creationId xmlns:p14="http://schemas.microsoft.com/office/powerpoint/2010/main" val="13879819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p:spPr>
      </p:sp>
      <p:sp>
        <p:nvSpPr>
          <p:cNvPr id="373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a:t>Instructor Notes: </a:t>
            </a:r>
            <a:r>
              <a:rPr lang="en-US" dirty="0"/>
              <a:t>Control of a boat is from the stern with the engine – you have almost no control of the bow without thrusters</a:t>
            </a:r>
          </a:p>
          <a:p>
            <a:pPr eaLnBrk="1" hangingPunct="1"/>
            <a:endParaRPr lang="en-US" b="1" dirty="0"/>
          </a:p>
          <a:p>
            <a:pPr eaLnBrk="1" hangingPunct="1"/>
            <a:r>
              <a:rPr lang="en-US" b="1" dirty="0"/>
              <a:t>Ask:</a:t>
            </a:r>
            <a:r>
              <a:rPr lang="en-US" dirty="0"/>
              <a:t>  for a volunteer to describe casting off with wind/current on the dock.</a:t>
            </a:r>
          </a:p>
          <a:p>
            <a:pPr eaLnBrk="1" hangingPunct="1"/>
            <a:r>
              <a:rPr lang="en-US" dirty="0"/>
              <a:t>  Release stern line – leave bow spring line on</a:t>
            </a:r>
          </a:p>
          <a:p>
            <a:pPr eaLnBrk="1" hangingPunct="1"/>
            <a:r>
              <a:rPr lang="en-US" dirty="0"/>
              <a:t>  Put into </a:t>
            </a:r>
            <a:r>
              <a:rPr lang="ja-JP" altLang="en-US" dirty="0"/>
              <a:t>“</a:t>
            </a:r>
            <a:r>
              <a:rPr lang="en-US" altLang="ja-JP" dirty="0"/>
              <a:t>forward gear</a:t>
            </a:r>
            <a:r>
              <a:rPr lang="ja-JP" altLang="en-US" dirty="0"/>
              <a:t>”</a:t>
            </a:r>
            <a:endParaRPr lang="en-US" altLang="ja-JP" dirty="0"/>
          </a:p>
          <a:p>
            <a:pPr eaLnBrk="1" hangingPunct="1"/>
            <a:r>
              <a:rPr lang="en-US" dirty="0"/>
              <a:t>  Boat stern will edge out</a:t>
            </a:r>
          </a:p>
          <a:p>
            <a:pPr eaLnBrk="1" hangingPunct="1"/>
            <a:r>
              <a:rPr lang="en-US" dirty="0"/>
              <a:t>  Release bow spring line and back out</a:t>
            </a:r>
          </a:p>
          <a:p>
            <a:pPr eaLnBrk="1" hangingPunct="1"/>
            <a:endParaRPr lang="en-US" dirty="0"/>
          </a:p>
          <a:p>
            <a:endParaRPr lang="en-US" dirty="0"/>
          </a:p>
        </p:txBody>
      </p:sp>
      <p:sp>
        <p:nvSpPr>
          <p:cNvPr id="373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121A20-9D1E-4555-A176-77BC772A5D3B}" type="slidenum">
              <a:rPr lang="en-US" smtClean="0"/>
              <a:pPr/>
              <a:t>49</a:t>
            </a:fld>
            <a:endParaRPr lang="en-US" dirty="0"/>
          </a:p>
        </p:txBody>
      </p:sp>
    </p:spTree>
    <p:extLst>
      <p:ext uri="{BB962C8B-B14F-4D97-AF65-F5344CB8AC3E}">
        <p14:creationId xmlns:p14="http://schemas.microsoft.com/office/powerpoint/2010/main" val="1387981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bwMode="auto">
          <a:noFill/>
          <a:ln>
            <a:solidFill>
              <a:srgbClr val="000000"/>
            </a:solidFill>
            <a:miter lim="800000"/>
            <a:headEnd/>
            <a:tailEnd/>
          </a:ln>
        </p:spPr>
      </p:sp>
      <p:sp>
        <p:nvSpPr>
          <p:cNvPr id="3706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Key objectives of Chapter three</a:t>
            </a:r>
          </a:p>
          <a:p>
            <a:endParaRPr lang="en-US" dirty="0"/>
          </a:p>
        </p:txBody>
      </p:sp>
      <p:sp>
        <p:nvSpPr>
          <p:cNvPr id="370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3476D7-CC16-43DD-A635-F3B9D8481FA6}" type="slidenum">
              <a:rPr lang="en-US" smtClean="0"/>
              <a:pPr/>
              <a:t>5</a:t>
            </a:fld>
            <a:endParaRPr lang="en-US" dirty="0"/>
          </a:p>
        </p:txBody>
      </p:sp>
    </p:spTree>
    <p:extLst>
      <p:ext uri="{BB962C8B-B14F-4D97-AF65-F5344CB8AC3E}">
        <p14:creationId xmlns:p14="http://schemas.microsoft.com/office/powerpoint/2010/main" val="577612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Image Placeholder 1"/>
          <p:cNvSpPr>
            <a:spLocks noGrp="1" noRot="1" noChangeAspect="1" noTextEdit="1"/>
          </p:cNvSpPr>
          <p:nvPr>
            <p:ph type="sldImg"/>
          </p:nvPr>
        </p:nvSpPr>
        <p:spPr bwMode="auto">
          <a:noFill/>
          <a:ln>
            <a:solidFill>
              <a:srgbClr val="000000"/>
            </a:solidFill>
            <a:miter lim="800000"/>
            <a:headEnd/>
            <a:tailEnd/>
          </a:ln>
        </p:spPr>
      </p:sp>
      <p:sp>
        <p:nvSpPr>
          <p:cNvPr id="376835"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latin typeface="Arial" panose="020B0604020202020204" pitchFamily="34" charset="0"/>
              </a:rPr>
              <a:t>Test question 12. How should you approach the dock when docking your vessel. Answer – into the wind or current, whichever is stronger.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latin typeface="Arial" panose="020B0604020202020204" pitchFamily="34" charset="0"/>
              </a:rPr>
              <a:t>Stand off the dock and come to a complete stop in an open area that allows maneuverability so you can judge the effect of wind or current or both on your boat and how you will need to counteract that motion to successfully dock the boat. Don’t be afraid to stop and start over as many times as needed to avoid uncontrolled motion of the boat that could result in damage to crew or the boat.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latin typeface="Arial" panose="020B0604020202020204" pitchFamily="34" charset="0"/>
              </a:rPr>
              <a:t>Before approaching the dock ASK-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What is the direction of the wind/current?</a:t>
            </a:r>
          </a:p>
          <a:p>
            <a:pPr marL="171450" indent="-171450" eaLnBrk="1" hangingPunct="1">
              <a:buFont typeface="Arial" panose="020B0604020202020204" pitchFamily="34" charset="0"/>
              <a:buChar char="•"/>
            </a:pPr>
            <a:r>
              <a:rPr lang="en-US" altLang="en-US" dirty="0">
                <a:latin typeface="Arial" panose="020B0604020202020204" pitchFamily="34" charset="0"/>
              </a:rPr>
              <a:t>  Are fenders out?</a:t>
            </a:r>
          </a:p>
          <a:p>
            <a:pPr marL="171450" indent="-171450" eaLnBrk="1" hangingPunct="1">
              <a:buFont typeface="Arial" panose="020B0604020202020204" pitchFamily="34" charset="0"/>
              <a:buChar char="•"/>
            </a:pPr>
            <a:r>
              <a:rPr lang="en-US" altLang="en-US" dirty="0">
                <a:latin typeface="Arial" panose="020B0604020202020204" pitchFamily="34" charset="0"/>
              </a:rPr>
              <a:t>  Are dock lines ready?</a:t>
            </a:r>
          </a:p>
          <a:p>
            <a:pPr marL="171450" indent="-171450" eaLnBrk="1" hangingPunct="1">
              <a:buFont typeface="Arial" panose="020B0604020202020204" pitchFamily="34" charset="0"/>
              <a:buChar char="•"/>
            </a:pPr>
            <a:r>
              <a:rPr lang="en-US" altLang="en-US" dirty="0">
                <a:latin typeface="Arial" panose="020B0604020202020204" pitchFamily="34" charset="0"/>
              </a:rPr>
              <a:t>  Crew ready?</a:t>
            </a:r>
          </a:p>
          <a:p>
            <a:pPr marL="171450" indent="-171450" eaLnBrk="1" hangingPunct="1">
              <a:buFont typeface="Arial" panose="020B0604020202020204" pitchFamily="34" charset="0"/>
              <a:buChar char="•"/>
            </a:pPr>
            <a:r>
              <a:rPr lang="en-US" altLang="en-US" dirty="0">
                <a:latin typeface="Arial" panose="020B0604020202020204" pitchFamily="34" charset="0"/>
              </a:rPr>
              <a:t>  SLOW approach</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Remind that hands, arms legs, and feet should never be used to fend off. Use boathook!</a:t>
            </a:r>
          </a:p>
          <a:p>
            <a:pPr eaLnBrk="1" hangingPunct="1"/>
            <a:endParaRPr lang="en-US" altLang="en-US" dirty="0">
              <a:latin typeface="Arial" panose="020B0604020202020204" pitchFamily="34" charset="0"/>
            </a:endParaRPr>
          </a:p>
          <a:p>
            <a:pPr eaLnBrk="1" hangingPunct="1"/>
            <a:r>
              <a:rPr lang="en-US" altLang="en-US" b="1" dirty="0">
                <a:latin typeface="Arial" panose="020B0604020202020204" pitchFamily="34" charset="0"/>
              </a:rPr>
              <a:t>No Wind or Current</a:t>
            </a:r>
          </a:p>
          <a:p>
            <a:pPr eaLnBrk="1" hangingPunct="1"/>
            <a:endParaRPr lang="en-US" altLang="en-US" dirty="0">
              <a:latin typeface="Arial" panose="020B0604020202020204" pitchFamily="34" charset="0"/>
            </a:endParaRPr>
          </a:p>
          <a:p>
            <a:pPr marL="171450" indent="-171450" eaLnBrk="1" hangingPunct="1">
              <a:buFont typeface="Arial" panose="020B0604020202020204" pitchFamily="34" charset="0"/>
              <a:buChar char="•"/>
            </a:pPr>
            <a:r>
              <a:rPr lang="en-US" altLang="en-US" dirty="0">
                <a:latin typeface="Arial" panose="020B0604020202020204" pitchFamily="34" charset="0"/>
              </a:rPr>
              <a:t>  Slow approach</a:t>
            </a:r>
          </a:p>
          <a:p>
            <a:pPr marL="171450" indent="-171450" eaLnBrk="1" hangingPunct="1">
              <a:buFont typeface="Arial" panose="020B0604020202020204" pitchFamily="34" charset="0"/>
              <a:buChar char="•"/>
            </a:pPr>
            <a:r>
              <a:rPr lang="en-US" altLang="en-US" dirty="0">
                <a:latin typeface="Arial" panose="020B0604020202020204" pitchFamily="34" charset="0"/>
              </a:rPr>
              <a:t>  Narrow angle</a:t>
            </a:r>
          </a:p>
          <a:p>
            <a:pPr marL="171450" indent="-171450" eaLnBrk="1" hangingPunct="1">
              <a:buFont typeface="Arial" panose="020B0604020202020204" pitchFamily="34" charset="0"/>
              <a:buChar char="•"/>
            </a:pPr>
            <a:r>
              <a:rPr lang="en-US" altLang="en-US" dirty="0">
                <a:latin typeface="Arial" panose="020B0604020202020204" pitchFamily="34" charset="0"/>
              </a:rPr>
              <a:t>  Step off and secure bow/stern lines</a:t>
            </a:r>
          </a:p>
          <a:p>
            <a:pPr eaLnBrk="1" hangingPunct="1">
              <a:buFontTx/>
              <a:buChar char="•"/>
            </a:pPr>
            <a:endParaRPr lang="en-US" altLang="en-US" dirty="0">
              <a:latin typeface="Arial" panose="020B0604020202020204" pitchFamily="34" charset="0"/>
            </a:endParaRPr>
          </a:p>
          <a:p>
            <a:pPr algn="l" rtl="0" eaLnBrk="1" fontAlgn="base" hangingPunct="1">
              <a:spcBef>
                <a:spcPct val="30000"/>
              </a:spcBef>
              <a:spcAft>
                <a:spcPct val="0"/>
              </a:spcAft>
              <a:buFontTx/>
              <a:buNone/>
            </a:pPr>
            <a:r>
              <a:rPr lang="en-US" altLang="en-US" sz="1200" b="1" kern="1200" dirty="0">
                <a:solidFill>
                  <a:schemeClr val="tx1"/>
                </a:solidFill>
                <a:latin typeface="Arial" panose="020B0604020202020204" pitchFamily="34" charset="0"/>
                <a:ea typeface="+mn-ea"/>
                <a:cs typeface="+mn-cs"/>
              </a:rPr>
              <a:t>Wind or Current off the dock</a:t>
            </a:r>
          </a:p>
          <a:p>
            <a:pPr eaLnBrk="1" hangingPunct="1"/>
            <a:endParaRPr lang="en-US" altLang="en-US" dirty="0">
              <a:latin typeface="Arial" panose="020B0604020202020204" pitchFamily="34" charset="0"/>
            </a:endParaRPr>
          </a:p>
          <a:p>
            <a:pPr marL="171450" indent="-171450" eaLnBrk="1" hangingPunct="1">
              <a:buFont typeface="Arial" panose="020B0604020202020204" pitchFamily="34" charset="0"/>
              <a:buChar char="•"/>
            </a:pPr>
            <a:r>
              <a:rPr lang="en-US" altLang="en-US" dirty="0">
                <a:latin typeface="Arial" panose="020B0604020202020204" pitchFamily="34" charset="0"/>
              </a:rPr>
              <a:t>  Sharp angle of approach</a:t>
            </a:r>
          </a:p>
          <a:p>
            <a:pPr marL="171450" indent="-171450" eaLnBrk="1" hangingPunct="1">
              <a:buFont typeface="Arial" panose="020B0604020202020204" pitchFamily="34" charset="0"/>
              <a:buChar char="•"/>
            </a:pPr>
            <a:r>
              <a:rPr lang="en-US" altLang="en-US" dirty="0">
                <a:latin typeface="Arial" panose="020B0604020202020204" pitchFamily="34" charset="0"/>
              </a:rPr>
              <a:t>  Bow line is secured by tossing a large “loop” around dock cleat and making the line fast to the boat. Adjustments will be made later. Goal is to have bow of boat controlled by bowline to allow use of engine to bring in the stern.</a:t>
            </a:r>
          </a:p>
          <a:p>
            <a:pPr marL="171450" indent="-171450" eaLnBrk="1" hangingPunct="1">
              <a:buFont typeface="Arial" panose="020B0604020202020204" pitchFamily="34" charset="0"/>
              <a:buChar char="•"/>
            </a:pPr>
            <a:r>
              <a:rPr lang="en-US" altLang="en-US" dirty="0">
                <a:latin typeface="Arial" panose="020B0604020202020204" pitchFamily="34" charset="0"/>
              </a:rPr>
              <a:t>  Turn helm hard over towards the dock</a:t>
            </a:r>
          </a:p>
          <a:p>
            <a:pPr marL="171450" indent="-171450" eaLnBrk="1" hangingPunct="1">
              <a:buFont typeface="Arial" panose="020B0604020202020204" pitchFamily="34" charset="0"/>
              <a:buChar char="•"/>
            </a:pPr>
            <a:r>
              <a:rPr lang="en-US" altLang="en-US" dirty="0">
                <a:latin typeface="Arial" panose="020B0604020202020204" pitchFamily="34" charset="0"/>
              </a:rPr>
              <a:t>  Engine in reverse to bring stern in.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rPr>
              <a:t>  Step off and secure bow/stern lines and adjust as needed.</a:t>
            </a:r>
          </a:p>
          <a:p>
            <a:pPr marL="171450" indent="-171450" eaLnBrk="1" hangingPunct="1">
              <a:buFont typeface="Arial" panose="020B0604020202020204" pitchFamily="34" charset="0"/>
              <a:buChar char="•"/>
            </a:pP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sz="1200" b="1" kern="1200" dirty="0">
                <a:solidFill>
                  <a:schemeClr val="tx1"/>
                </a:solidFill>
                <a:latin typeface="Arial" panose="020B0604020202020204" pitchFamily="34" charset="0"/>
                <a:ea typeface="+mn-ea"/>
                <a:cs typeface="+mn-cs"/>
              </a:rPr>
              <a:t>Wind or Current on the dock</a:t>
            </a:r>
          </a:p>
          <a:p>
            <a:pPr eaLnBrk="1" hangingPunct="1"/>
            <a:endParaRPr lang="en-US" altLang="en-US" sz="1200" b="1" kern="1200" dirty="0">
              <a:solidFill>
                <a:schemeClr val="tx1"/>
              </a:solidFill>
              <a:latin typeface="Arial" panose="020B0604020202020204" pitchFamily="34" charset="0"/>
              <a:ea typeface="+mn-ea"/>
              <a:cs typeface="+mn-cs"/>
            </a:endParaRPr>
          </a:p>
          <a:p>
            <a:pPr marL="171450" indent="-171450" eaLnBrk="1" hangingPunct="1">
              <a:buFont typeface="Arial" panose="020B0604020202020204" pitchFamily="34" charset="0"/>
              <a:buChar char="•"/>
            </a:pPr>
            <a:r>
              <a:rPr lang="en-US" altLang="en-US" dirty="0">
                <a:latin typeface="Arial" panose="020B0604020202020204" pitchFamily="34" charset="0"/>
              </a:rPr>
              <a:t>Narrow angle becoming parallel close to the dock</a:t>
            </a:r>
          </a:p>
          <a:p>
            <a:pPr marL="171450" indent="-171450" eaLnBrk="1" hangingPunct="1">
              <a:buFont typeface="Arial" panose="020B0604020202020204" pitchFamily="34" charset="0"/>
              <a:buChar char="•"/>
            </a:pPr>
            <a:r>
              <a:rPr lang="en-US" altLang="en-US" dirty="0">
                <a:latin typeface="Arial" panose="020B0604020202020204" pitchFamily="34" charset="0"/>
              </a:rPr>
              <a:t>Allow wind to push you on – use fenders and boat hooks – </a:t>
            </a:r>
            <a:r>
              <a:rPr lang="en-US" altLang="en-US" b="1" dirty="0">
                <a:latin typeface="Arial" panose="020B0604020202020204" pitchFamily="34" charset="0"/>
              </a:rPr>
              <a:t>NO HANDS OR FEET</a:t>
            </a:r>
            <a:r>
              <a:rPr lang="en-US" altLang="en-US" dirty="0">
                <a:latin typeface="Arial" panose="020B0604020202020204" pitchFamily="34" charset="0"/>
              </a:rPr>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rPr>
              <a:t>Step off and secure bow/stern lines and adjust as needed.</a:t>
            </a:r>
          </a:p>
          <a:p>
            <a:pPr marL="171450" indent="-171450" eaLnBrk="1" hangingPunct="1">
              <a:buFont typeface="Arial" panose="020B0604020202020204" pitchFamily="34" charset="0"/>
              <a:buChar char="•"/>
            </a:pPr>
            <a:endParaRPr lang="en-US" altLang="en-US" dirty="0">
              <a:latin typeface="Arial" panose="020B0604020202020204" pitchFamily="34" charset="0"/>
            </a:endParaRPr>
          </a:p>
          <a:p>
            <a:pPr eaLnBrk="1" hangingPunct="1">
              <a:buFontTx/>
              <a:buNone/>
            </a:pPr>
            <a:endParaRPr lang="en-US" altLang="en-US" dirty="0">
              <a:latin typeface="Arial" panose="020B0604020202020204" pitchFamily="34" charset="0"/>
            </a:endParaRPr>
          </a:p>
          <a:p>
            <a:endParaRPr lang="en-US" dirty="0"/>
          </a:p>
          <a:p>
            <a:endParaRPr lang="en-US" dirty="0"/>
          </a:p>
        </p:txBody>
      </p:sp>
      <p:sp>
        <p:nvSpPr>
          <p:cNvPr id="376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BDFE69-DC82-4FEB-BB0D-0EEE320EDD0E}" type="slidenum">
              <a:rPr lang="en-US" smtClean="0"/>
              <a:pPr/>
              <a:t>50</a:t>
            </a:fld>
            <a:endParaRPr lang="en-US" dirty="0"/>
          </a:p>
        </p:txBody>
      </p:sp>
    </p:spTree>
    <p:extLst>
      <p:ext uri="{BB962C8B-B14F-4D97-AF65-F5344CB8AC3E}">
        <p14:creationId xmlns:p14="http://schemas.microsoft.com/office/powerpoint/2010/main" val="15577862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p:spPr>
      </p:sp>
      <p:sp>
        <p:nvSpPr>
          <p:cNvPr id="373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a:t>Instructor Notes:</a:t>
            </a:r>
          </a:p>
          <a:p>
            <a:pPr eaLnBrk="1" hangingPunct="1"/>
            <a:endParaRPr lang="en-US" b="1" dirty="0"/>
          </a:p>
          <a:p>
            <a:pPr eaLnBrk="1" hangingPunct="1"/>
            <a:r>
              <a:rPr lang="en-US" dirty="0"/>
              <a:t>Ask:  what steps are being done here to dock the boat?</a:t>
            </a:r>
          </a:p>
          <a:p>
            <a:pPr eaLnBrk="1" hangingPunct="1"/>
            <a:endParaRPr lang="en-US" dirty="0"/>
          </a:p>
          <a:p>
            <a:pPr eaLnBrk="1" hangingPunct="1"/>
            <a:r>
              <a:rPr lang="en-US" dirty="0"/>
              <a:t>Responses:</a:t>
            </a:r>
          </a:p>
          <a:p>
            <a:pPr eaLnBrk="1" hangingPunct="1">
              <a:buFontTx/>
              <a:buChar char="•"/>
            </a:pPr>
            <a:r>
              <a:rPr lang="en-US" dirty="0"/>
              <a:t>  Slow approach</a:t>
            </a:r>
          </a:p>
          <a:p>
            <a:pPr eaLnBrk="1" hangingPunct="1">
              <a:buFontTx/>
              <a:buChar char="•"/>
            </a:pPr>
            <a:r>
              <a:rPr lang="en-US" dirty="0"/>
              <a:t>  Narrow angle</a:t>
            </a:r>
          </a:p>
          <a:p>
            <a:pPr eaLnBrk="1" hangingPunct="1">
              <a:buFontTx/>
              <a:buChar char="•"/>
            </a:pPr>
            <a:r>
              <a:rPr lang="en-US" dirty="0"/>
              <a:t>  Step off and secure bow/stern lines</a:t>
            </a:r>
          </a:p>
          <a:p>
            <a:endParaRPr lang="en-US" dirty="0"/>
          </a:p>
        </p:txBody>
      </p:sp>
      <p:sp>
        <p:nvSpPr>
          <p:cNvPr id="373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121A20-9D1E-4555-A176-77BC772A5D3B}" type="slidenum">
              <a:rPr lang="en-US" smtClean="0"/>
              <a:pPr/>
              <a:t>51</a:t>
            </a:fld>
            <a:endParaRPr lang="en-US" dirty="0"/>
          </a:p>
        </p:txBody>
      </p:sp>
    </p:spTree>
    <p:extLst>
      <p:ext uri="{BB962C8B-B14F-4D97-AF65-F5344CB8AC3E}">
        <p14:creationId xmlns:p14="http://schemas.microsoft.com/office/powerpoint/2010/main" val="13879819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p:spPr>
      </p:sp>
      <p:sp>
        <p:nvSpPr>
          <p:cNvPr id="373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a:t>Instructor Notes:</a:t>
            </a:r>
          </a:p>
          <a:p>
            <a:pPr eaLnBrk="1" hangingPunct="1"/>
            <a:r>
              <a:rPr lang="en-US" dirty="0"/>
              <a:t>Ask:  for a volunteer to describe docking with wind/current off the dock.</a:t>
            </a:r>
          </a:p>
          <a:p>
            <a:pPr eaLnBrk="1" hangingPunct="1"/>
            <a:r>
              <a:rPr lang="en-US" dirty="0"/>
              <a:t>  Sharp angle of approach</a:t>
            </a:r>
          </a:p>
          <a:p>
            <a:pPr eaLnBrk="1" hangingPunct="1"/>
            <a:r>
              <a:rPr lang="en-US" dirty="0"/>
              <a:t>  Bow line is secured</a:t>
            </a:r>
          </a:p>
          <a:p>
            <a:pPr eaLnBrk="1" hangingPunct="1"/>
            <a:r>
              <a:rPr lang="en-US" dirty="0"/>
              <a:t>  Turn helm hard over towards the dock</a:t>
            </a:r>
          </a:p>
          <a:p>
            <a:pPr eaLnBrk="1" hangingPunct="1"/>
            <a:r>
              <a:rPr lang="en-US" dirty="0"/>
              <a:t>  Engine in reverse to bring stern in.</a:t>
            </a:r>
          </a:p>
          <a:p>
            <a:pPr eaLnBrk="1" hangingPunct="1"/>
            <a:endParaRPr lang="en-US" dirty="0"/>
          </a:p>
          <a:p>
            <a:endParaRPr lang="en-US" dirty="0"/>
          </a:p>
        </p:txBody>
      </p:sp>
      <p:sp>
        <p:nvSpPr>
          <p:cNvPr id="373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121A20-9D1E-4555-A176-77BC772A5D3B}" type="slidenum">
              <a:rPr lang="en-US" smtClean="0"/>
              <a:pPr/>
              <a:t>52</a:t>
            </a:fld>
            <a:endParaRPr lang="en-US" dirty="0"/>
          </a:p>
        </p:txBody>
      </p:sp>
    </p:spTree>
    <p:extLst>
      <p:ext uri="{BB962C8B-B14F-4D97-AF65-F5344CB8AC3E}">
        <p14:creationId xmlns:p14="http://schemas.microsoft.com/office/powerpoint/2010/main" val="13879819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ea typeface="MS PGothic" charset="0"/>
              </a:rPr>
              <a:t>Instructor Notes:</a:t>
            </a:r>
          </a:p>
          <a:p>
            <a:pPr eaLnBrk="1" hangingPunct="1"/>
            <a:endParaRPr lang="en-US" b="1" dirty="0">
              <a:ea typeface="MS PGothic" charset="0"/>
            </a:endParaRPr>
          </a:p>
          <a:p>
            <a:pPr eaLnBrk="1" hangingPunct="1"/>
            <a:r>
              <a:rPr lang="en-US" dirty="0">
                <a:ea typeface="MS PGothic" charset="0"/>
              </a:rPr>
              <a:t>Anchor design determines an anchor</a:t>
            </a:r>
            <a:r>
              <a:rPr lang="ja-JP" altLang="en-US" dirty="0">
                <a:ea typeface="MS PGothic" charset="0"/>
              </a:rPr>
              <a:t>’</a:t>
            </a:r>
            <a:r>
              <a:rPr lang="en-US" altLang="ja-JP" dirty="0">
                <a:ea typeface="MS PGothic" charset="0"/>
              </a:rPr>
              <a:t>s ability to hook the bottom.</a:t>
            </a:r>
          </a:p>
          <a:p>
            <a:pPr eaLnBrk="1" hangingPunct="1"/>
            <a:endParaRPr lang="en-US" dirty="0">
              <a:ea typeface="MS PGothic" charset="0"/>
            </a:endParaRPr>
          </a:p>
          <a:p>
            <a:pPr eaLnBrk="1" hangingPunct="1"/>
            <a:r>
              <a:rPr lang="en-US" dirty="0">
                <a:ea typeface="MS PGothic" charset="0"/>
              </a:rPr>
              <a:t>Discuss the different characteristics of these types of anchors.</a:t>
            </a:r>
          </a:p>
          <a:p>
            <a:pPr eaLnBrk="1" hangingPunct="1"/>
            <a:endParaRPr lang="en-US" dirty="0">
              <a:ea typeface="MS PGothic" charset="0"/>
            </a:endParaRPr>
          </a:p>
          <a:p>
            <a:pPr eaLnBrk="1" hangingPunct="1"/>
            <a:r>
              <a:rPr lang="en-US" dirty="0">
                <a:ea typeface="MS PGothic" charset="0"/>
              </a:rPr>
              <a:t>Ask:  What types do</a:t>
            </a:r>
            <a:r>
              <a:rPr lang="en-US" baseline="0" dirty="0">
                <a:ea typeface="MS PGothic" charset="0"/>
              </a:rPr>
              <a:t> the students</a:t>
            </a:r>
            <a:r>
              <a:rPr lang="en-US" dirty="0">
                <a:ea typeface="MS PGothic" charset="0"/>
              </a:rPr>
              <a:t> feel are best for their boat and boating area?</a:t>
            </a:r>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53</a:t>
            </a:fld>
            <a:endParaRPr lang="en-US" dirty="0"/>
          </a:p>
        </p:txBody>
      </p:sp>
    </p:spTree>
    <p:extLst>
      <p:ext uri="{BB962C8B-B14F-4D97-AF65-F5344CB8AC3E}">
        <p14:creationId xmlns:p14="http://schemas.microsoft.com/office/powerpoint/2010/main" val="32358967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ea typeface="MS PGothic" charset="0"/>
              </a:rPr>
              <a:t>Instructor Notes:</a:t>
            </a:r>
          </a:p>
          <a:p>
            <a:pPr eaLnBrk="1" hangingPunct="1"/>
            <a:endParaRPr lang="en-US" b="1" dirty="0">
              <a:ea typeface="MS PGothic" charset="0"/>
            </a:endParaRPr>
          </a:p>
          <a:p>
            <a:pPr eaLnBrk="1" hangingPunct="1"/>
            <a:r>
              <a:rPr lang="en-US" dirty="0">
                <a:ea typeface="MS PGothic" charset="0"/>
              </a:rPr>
              <a:t>Anchor design determines an anchor</a:t>
            </a:r>
            <a:r>
              <a:rPr lang="ja-JP" altLang="en-US" dirty="0">
                <a:ea typeface="MS PGothic" charset="0"/>
              </a:rPr>
              <a:t>’</a:t>
            </a:r>
            <a:r>
              <a:rPr lang="en-US" altLang="ja-JP" dirty="0">
                <a:ea typeface="MS PGothic" charset="0"/>
              </a:rPr>
              <a:t>s ability to hook the bottom.</a:t>
            </a:r>
          </a:p>
          <a:p>
            <a:pPr eaLnBrk="1" hangingPunct="1"/>
            <a:endParaRPr lang="en-US" dirty="0">
              <a:ea typeface="MS PGothic" charset="0"/>
            </a:endParaRPr>
          </a:p>
          <a:p>
            <a:pPr eaLnBrk="1" hangingPunct="1"/>
            <a:r>
              <a:rPr lang="en-US" dirty="0">
                <a:ea typeface="MS PGothic" charset="0"/>
              </a:rPr>
              <a:t>Discuss the different characteristics of these types of anchors.</a:t>
            </a:r>
          </a:p>
          <a:p>
            <a:pPr eaLnBrk="1" hangingPunct="1"/>
            <a:endParaRPr lang="en-US" dirty="0">
              <a:ea typeface="MS PGothic" charset="0"/>
            </a:endParaRPr>
          </a:p>
          <a:p>
            <a:pPr eaLnBrk="1" hangingPunct="1"/>
            <a:r>
              <a:rPr lang="en-US" dirty="0">
                <a:ea typeface="MS PGothic" charset="0"/>
              </a:rPr>
              <a:t>Ask:  What types do</a:t>
            </a:r>
            <a:r>
              <a:rPr lang="en-US" baseline="0" dirty="0">
                <a:ea typeface="MS PGothic" charset="0"/>
              </a:rPr>
              <a:t> the students</a:t>
            </a:r>
            <a:r>
              <a:rPr lang="en-US" dirty="0">
                <a:ea typeface="MS PGothic" charset="0"/>
              </a:rPr>
              <a:t> feel are best for their boat and boating area?</a:t>
            </a:r>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54</a:t>
            </a:fld>
            <a:endParaRPr lang="en-US" dirty="0"/>
          </a:p>
        </p:txBody>
      </p:sp>
    </p:spTree>
    <p:extLst>
      <p:ext uri="{BB962C8B-B14F-4D97-AF65-F5344CB8AC3E}">
        <p14:creationId xmlns:p14="http://schemas.microsoft.com/office/powerpoint/2010/main" val="32358967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ea typeface="MS PGothic" charset="0"/>
              </a:rPr>
              <a:t>Instructor Notes:</a:t>
            </a:r>
          </a:p>
          <a:p>
            <a:pPr eaLnBrk="1" hangingPunct="1"/>
            <a:r>
              <a:rPr lang="en-US" dirty="0">
                <a:ea typeface="MS PGothic" charset="0"/>
              </a:rPr>
              <a:t>Discuss the two questions:</a:t>
            </a:r>
          </a:p>
          <a:p>
            <a:pPr eaLnBrk="1" hangingPunct="1"/>
            <a:r>
              <a:rPr lang="en-US" dirty="0">
                <a:ea typeface="MS PGothic" charset="0"/>
              </a:rPr>
              <a:t>Responses:</a:t>
            </a:r>
          </a:p>
          <a:p>
            <a:pPr eaLnBrk="1" hangingPunct="1"/>
            <a:r>
              <a:rPr lang="en-US" dirty="0">
                <a:ea typeface="MS PGothic" charset="0"/>
              </a:rPr>
              <a:t>  Chain help keeps the anchor flukes flat and allows them to dig into the bottom. It also improves chafe protection where the anchor rode touches the bottom during anchor setting.</a:t>
            </a:r>
          </a:p>
          <a:p>
            <a:pPr eaLnBrk="1" hangingPunct="1"/>
            <a:r>
              <a:rPr lang="en-US" dirty="0">
                <a:ea typeface="MS PGothic" charset="0"/>
              </a:rPr>
              <a:t>  Scope is the ratio of rode length to the depth of water.</a:t>
            </a:r>
          </a:p>
          <a:p>
            <a:pPr eaLnBrk="1" hangingPunct="1"/>
            <a:r>
              <a:rPr lang="en-US" i="1" dirty="0">
                <a:ea typeface="MS PGothic" charset="0"/>
              </a:rPr>
              <a:t>Classroom aid:  bring a small anchor and rode to demonstrate how the scope will keep the anchor flat.</a:t>
            </a:r>
          </a:p>
          <a:p>
            <a:pPr eaLnBrk="1" hangingPunct="1"/>
            <a:endParaRPr lang="en-US" i="1" dirty="0">
              <a:ea typeface="MS PGothic" charset="0"/>
            </a:endParaRPr>
          </a:p>
          <a:p>
            <a:pPr eaLnBrk="1" hangingPunct="1"/>
            <a:endParaRPr lang="en-US" dirty="0">
              <a:ea typeface="MS PGothic" charset="0"/>
            </a:endParaRPr>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55</a:t>
            </a:fld>
            <a:endParaRPr lang="en-US" dirty="0"/>
          </a:p>
        </p:txBody>
      </p:sp>
    </p:spTree>
    <p:extLst>
      <p:ext uri="{BB962C8B-B14F-4D97-AF65-F5344CB8AC3E}">
        <p14:creationId xmlns:p14="http://schemas.microsoft.com/office/powerpoint/2010/main" val="32358967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ea typeface="MS PGothic" charset="0"/>
              </a:rPr>
              <a:t>Instructor Notes:</a:t>
            </a:r>
            <a:endParaRPr lang="en-US" dirty="0">
              <a:ea typeface="MS PGothic" charset="0"/>
            </a:endParaRPr>
          </a:p>
          <a:p>
            <a:pPr eaLnBrk="1" hangingPunct="1"/>
            <a:r>
              <a:rPr lang="en-US" dirty="0">
                <a:ea typeface="MS PGothic" charset="0"/>
              </a:rPr>
              <a:t>Demonstrate how to measure rode with outstretched arms.</a:t>
            </a:r>
          </a:p>
          <a:p>
            <a:pPr eaLnBrk="1" hangingPunct="1"/>
            <a:endParaRPr lang="en-US" dirty="0">
              <a:ea typeface="MS PGothic" charset="0"/>
            </a:endParaRPr>
          </a:p>
          <a:p>
            <a:pPr eaLnBrk="1" hangingPunct="1"/>
            <a:r>
              <a:rPr lang="en-US" dirty="0">
                <a:ea typeface="MS PGothic" charset="0"/>
              </a:rPr>
              <a:t>Ask:  Why is more scope needed in heavy weather?</a:t>
            </a:r>
          </a:p>
          <a:p>
            <a:pPr eaLnBrk="1" hangingPunct="1"/>
            <a:endParaRPr lang="en-US" dirty="0">
              <a:ea typeface="MS PGothic" charset="0"/>
            </a:endParaRPr>
          </a:p>
          <a:p>
            <a:pPr eaLnBrk="1" hangingPunct="1"/>
            <a:endParaRPr lang="en-US" i="1" dirty="0">
              <a:ea typeface="MS PGothic" charset="0"/>
            </a:endParaRPr>
          </a:p>
          <a:p>
            <a:pPr eaLnBrk="1" hangingPunct="1"/>
            <a:endParaRPr lang="en-US" dirty="0">
              <a:ea typeface="MS PGothic" charset="0"/>
            </a:endParaRPr>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56</a:t>
            </a:fld>
            <a:endParaRPr lang="en-US" dirty="0"/>
          </a:p>
        </p:txBody>
      </p:sp>
    </p:spTree>
    <p:extLst>
      <p:ext uri="{BB962C8B-B14F-4D97-AF65-F5344CB8AC3E}">
        <p14:creationId xmlns:p14="http://schemas.microsoft.com/office/powerpoint/2010/main" val="32358967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ea typeface="MS PGothic" charset="0"/>
              </a:rPr>
              <a:t>Instructor Notes:</a:t>
            </a:r>
          </a:p>
          <a:p>
            <a:pPr eaLnBrk="1" hangingPunct="1"/>
            <a:r>
              <a:rPr lang="en-US" dirty="0">
                <a:ea typeface="MS PGothic" charset="0"/>
              </a:rPr>
              <a:t>Discuss:</a:t>
            </a:r>
          </a:p>
          <a:p>
            <a:pPr eaLnBrk="1" hangingPunct="1"/>
            <a:r>
              <a:rPr lang="en-US" dirty="0">
                <a:ea typeface="MS PGothic" charset="0"/>
              </a:rPr>
              <a:t>   Bitter end of anchor rode</a:t>
            </a:r>
          </a:p>
          <a:p>
            <a:pPr eaLnBrk="1" hangingPunct="1"/>
            <a:r>
              <a:rPr lang="en-US" dirty="0">
                <a:ea typeface="MS PGothic" charset="0"/>
              </a:rPr>
              <a:t>  Select sheltered area</a:t>
            </a:r>
          </a:p>
          <a:p>
            <a:pPr eaLnBrk="1" hangingPunct="1"/>
            <a:r>
              <a:rPr lang="en-US" dirty="0">
                <a:ea typeface="MS PGothic" charset="0"/>
              </a:rPr>
              <a:t>  Approach into wind/current</a:t>
            </a:r>
          </a:p>
          <a:p>
            <a:pPr eaLnBrk="1" hangingPunct="1"/>
            <a:r>
              <a:rPr lang="en-US" dirty="0">
                <a:ea typeface="MS PGothic" charset="0"/>
              </a:rPr>
              <a:t>  </a:t>
            </a:r>
            <a:r>
              <a:rPr lang="en-US" b="1" dirty="0">
                <a:ea typeface="MS PGothic" charset="0"/>
              </a:rPr>
              <a:t>Slowly</a:t>
            </a:r>
            <a:r>
              <a:rPr lang="en-US" dirty="0">
                <a:ea typeface="MS PGothic" charset="0"/>
              </a:rPr>
              <a:t> lower anchor</a:t>
            </a:r>
          </a:p>
          <a:p>
            <a:pPr eaLnBrk="1" hangingPunct="1"/>
            <a:r>
              <a:rPr lang="en-US" dirty="0">
                <a:ea typeface="MS PGothic" charset="0"/>
              </a:rPr>
              <a:t>  Pay out scope while backing down</a:t>
            </a:r>
          </a:p>
          <a:p>
            <a:pPr eaLnBrk="1" hangingPunct="1"/>
            <a:r>
              <a:rPr lang="en-US" dirty="0">
                <a:ea typeface="MS PGothic" charset="0"/>
              </a:rPr>
              <a:t>  Make line fast; back down to set</a:t>
            </a:r>
          </a:p>
          <a:p>
            <a:pPr eaLnBrk="1" hangingPunct="1"/>
            <a:r>
              <a:rPr lang="en-US" dirty="0">
                <a:ea typeface="MS PGothic" charset="0"/>
              </a:rPr>
              <a:t>  Check for drift using landmarks</a:t>
            </a:r>
          </a:p>
          <a:p>
            <a:pPr eaLnBrk="1" hangingPunct="1"/>
            <a:endParaRPr lang="en-US" dirty="0">
              <a:ea typeface="MS PGothic" charset="0"/>
            </a:endParaRPr>
          </a:p>
          <a:p>
            <a:pPr eaLnBrk="1" hangingPunct="1"/>
            <a:r>
              <a:rPr lang="en-US" dirty="0">
                <a:ea typeface="MS PGothic" charset="0"/>
              </a:rPr>
              <a:t>Test Question: What will happen if you anchor a boat from the stern?  It may cause the boat to swamp.</a:t>
            </a:r>
          </a:p>
          <a:p>
            <a:pPr eaLnBrk="1" hangingPunct="1"/>
            <a:endParaRPr lang="en-US" i="1" dirty="0">
              <a:ea typeface="MS PGothic" charset="0"/>
            </a:endParaRPr>
          </a:p>
          <a:p>
            <a:pPr eaLnBrk="1" hangingPunct="1"/>
            <a:endParaRPr lang="en-US" dirty="0">
              <a:ea typeface="MS PGothic" charset="0"/>
            </a:endParaRPr>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57</a:t>
            </a:fld>
            <a:endParaRPr lang="en-US" dirty="0"/>
          </a:p>
        </p:txBody>
      </p:sp>
    </p:spTree>
    <p:extLst>
      <p:ext uri="{BB962C8B-B14F-4D97-AF65-F5344CB8AC3E}">
        <p14:creationId xmlns:p14="http://schemas.microsoft.com/office/powerpoint/2010/main" val="32358967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ea typeface="MS PGothic" charset="0"/>
              </a:rPr>
              <a:t>Instructor Notes:</a:t>
            </a:r>
          </a:p>
          <a:p>
            <a:pPr eaLnBrk="1" hangingPunct="1"/>
            <a:endParaRPr lang="en-US" b="1" dirty="0">
              <a:ea typeface="MS PGothic" charset="0"/>
            </a:endParaRPr>
          </a:p>
          <a:p>
            <a:pPr eaLnBrk="1" hangingPunct="1"/>
            <a:r>
              <a:rPr lang="en-US" dirty="0">
                <a:ea typeface="MS PGothic" charset="0"/>
              </a:rPr>
              <a:t>Ask:  Why is this important? Discuss proximity to other boats, taking</a:t>
            </a:r>
            <a:r>
              <a:rPr lang="en-US" baseline="0" dirty="0">
                <a:ea typeface="MS PGothic" charset="0"/>
              </a:rPr>
              <a:t> a visual marking to the land for location, moving if someone else anchors too close to you.</a:t>
            </a:r>
            <a:endParaRPr lang="en-US" dirty="0">
              <a:ea typeface="MS PGothic" charset="0"/>
            </a:endParaRPr>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58</a:t>
            </a:fld>
            <a:endParaRPr lang="en-US" dirty="0"/>
          </a:p>
        </p:txBody>
      </p:sp>
    </p:spTree>
    <p:extLst>
      <p:ext uri="{BB962C8B-B14F-4D97-AF65-F5344CB8AC3E}">
        <p14:creationId xmlns:p14="http://schemas.microsoft.com/office/powerpoint/2010/main" val="32358967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ea typeface="MS PGothic" charset="0"/>
              </a:rPr>
              <a:t>Instructor Notes:</a:t>
            </a:r>
          </a:p>
          <a:p>
            <a:pPr eaLnBrk="1" hangingPunct="1"/>
            <a:r>
              <a:rPr lang="en-US" dirty="0">
                <a:ea typeface="MS PGothic" charset="0"/>
              </a:rPr>
              <a:t>Discuss:</a:t>
            </a:r>
          </a:p>
          <a:p>
            <a:pPr eaLnBrk="1" hangingPunct="1"/>
            <a:r>
              <a:rPr lang="en-US" dirty="0">
                <a:ea typeface="MS PGothic" charset="0"/>
              </a:rPr>
              <a:t>  Slowly move ahead while pulling in line.</a:t>
            </a:r>
          </a:p>
          <a:p>
            <a:pPr eaLnBrk="1" hangingPunct="1"/>
            <a:r>
              <a:rPr lang="en-US" dirty="0">
                <a:ea typeface="MS PGothic" charset="0"/>
              </a:rPr>
              <a:t>  If anchor sticks, power around in a circle.</a:t>
            </a:r>
          </a:p>
          <a:p>
            <a:pPr eaLnBrk="1" hangingPunct="1"/>
            <a:endParaRPr lang="en-US" dirty="0">
              <a:ea typeface="MS PGothic" charset="0"/>
            </a:endParaRPr>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59</a:t>
            </a:fld>
            <a:endParaRPr lang="en-US" dirty="0"/>
          </a:p>
        </p:txBody>
      </p:sp>
    </p:spTree>
    <p:extLst>
      <p:ext uri="{BB962C8B-B14F-4D97-AF65-F5344CB8AC3E}">
        <p14:creationId xmlns:p14="http://schemas.microsoft.com/office/powerpoint/2010/main" val="3235896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bwMode="auto">
          <a:noFill/>
          <a:ln>
            <a:solidFill>
              <a:srgbClr val="000000"/>
            </a:solidFill>
            <a:miter lim="800000"/>
            <a:headEnd/>
            <a:tailEnd/>
          </a:ln>
        </p:spPr>
      </p:sp>
      <p:sp>
        <p:nvSpPr>
          <p:cNvPr id="37171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Key objectives of Chapter three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Compass and Nautical charts not covered in detail – only introduced in this course.</a:t>
            </a:r>
          </a:p>
          <a:p>
            <a:endParaRPr lang="en-US" dirty="0"/>
          </a:p>
        </p:txBody>
      </p:sp>
      <p:sp>
        <p:nvSpPr>
          <p:cNvPr id="371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4CB72B-9283-4B86-9FEB-2F0FC58B0019}" type="slidenum">
              <a:rPr lang="en-US" smtClean="0"/>
              <a:pPr/>
              <a:t>6</a:t>
            </a:fld>
            <a:endParaRPr lang="en-US" dirty="0"/>
          </a:p>
        </p:txBody>
      </p:sp>
    </p:spTree>
    <p:extLst>
      <p:ext uri="{BB962C8B-B14F-4D97-AF65-F5344CB8AC3E}">
        <p14:creationId xmlns:p14="http://schemas.microsoft.com/office/powerpoint/2010/main" val="18619880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Slide Image Placeholder 1"/>
          <p:cNvSpPr>
            <a:spLocks noGrp="1" noRot="1" noChangeAspect="1" noTextEdit="1"/>
          </p:cNvSpPr>
          <p:nvPr>
            <p:ph type="sldImg"/>
          </p:nvPr>
        </p:nvSpPr>
        <p:spPr bwMode="auto">
          <a:noFill/>
          <a:ln>
            <a:solidFill>
              <a:srgbClr val="000000"/>
            </a:solidFill>
            <a:miter lim="800000"/>
            <a:headEnd/>
            <a:tailEnd/>
          </a:ln>
        </p:spPr>
      </p:sp>
      <p:sp>
        <p:nvSpPr>
          <p:cNvPr id="43008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Test question 37. What action may cause loss of steering ability in a PWC? Answer – Letting off the throttle control</a:t>
            </a:r>
          </a:p>
          <a:p>
            <a:endParaRPr lang="en-US" dirty="0"/>
          </a:p>
          <a:p>
            <a:r>
              <a:rPr lang="en-US" dirty="0"/>
              <a:t>Emphasize that without thrust from the nozzle, there is very little to zero steering control on a jet drive. Some PWCs and jet boats have rudders, but water must be moving past the rudder to change direction. </a:t>
            </a:r>
          </a:p>
          <a:p>
            <a:endParaRPr lang="en-US" dirty="0"/>
          </a:p>
          <a:p>
            <a:r>
              <a:rPr lang="en-US" dirty="0"/>
              <a:t>ALWAYS attach the cut off lanyard to you so when you fall off, it shuts down the engine so you can swim to it and re-board.</a:t>
            </a:r>
          </a:p>
          <a:p>
            <a:endParaRPr lang="en-US" dirty="0"/>
          </a:p>
        </p:txBody>
      </p:sp>
      <p:sp>
        <p:nvSpPr>
          <p:cNvPr id="430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F0C811-DDF0-4636-ACF1-A26B5C2BF3F9}" type="slidenum">
              <a:rPr lang="en-US" smtClean="0"/>
              <a:pPr/>
              <a:t>60</a:t>
            </a:fld>
            <a:endParaRPr lang="en-US" dirty="0"/>
          </a:p>
        </p:txBody>
      </p:sp>
    </p:spTree>
    <p:extLst>
      <p:ext uri="{BB962C8B-B14F-4D97-AF65-F5344CB8AC3E}">
        <p14:creationId xmlns:p14="http://schemas.microsoft.com/office/powerpoint/2010/main" val="653709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Slide Image Placeholder 1"/>
          <p:cNvSpPr>
            <a:spLocks noGrp="1" noRot="1" noChangeAspect="1" noTextEdit="1"/>
          </p:cNvSpPr>
          <p:nvPr>
            <p:ph type="sldImg"/>
          </p:nvPr>
        </p:nvSpPr>
        <p:spPr bwMode="auto">
          <a:noFill/>
          <a:ln>
            <a:solidFill>
              <a:srgbClr val="000000"/>
            </a:solidFill>
            <a:miter lim="800000"/>
            <a:headEnd/>
            <a:tailEnd/>
          </a:ln>
        </p:spPr>
      </p:sp>
      <p:sp>
        <p:nvSpPr>
          <p:cNvPr id="43110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Try to anticipate the “way on” at various speeds and think ahead when it is time to slow down or allow the jet drive to return to idle speed. This is a skill that is only learned by experience and it is best learned in areas that are free of close quarters obstructions</a:t>
            </a:r>
          </a:p>
        </p:txBody>
      </p:sp>
      <p:sp>
        <p:nvSpPr>
          <p:cNvPr id="431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FE490E-E7E5-4AA5-A8A4-00D331141563}" type="slidenum">
              <a:rPr lang="en-US" smtClean="0"/>
              <a:pPr/>
              <a:t>61</a:t>
            </a:fld>
            <a:endParaRPr lang="en-US" dirty="0"/>
          </a:p>
        </p:txBody>
      </p:sp>
    </p:spTree>
    <p:extLst>
      <p:ext uri="{BB962C8B-B14F-4D97-AF65-F5344CB8AC3E}">
        <p14:creationId xmlns:p14="http://schemas.microsoft.com/office/powerpoint/2010/main" val="16268548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Slide Image Placeholder 1"/>
          <p:cNvSpPr>
            <a:spLocks noGrp="1" noRot="1" noChangeAspect="1" noTextEdit="1"/>
          </p:cNvSpPr>
          <p:nvPr>
            <p:ph type="sldImg"/>
          </p:nvPr>
        </p:nvSpPr>
        <p:spPr bwMode="auto">
          <a:noFill/>
          <a:ln>
            <a:solidFill>
              <a:srgbClr val="000000"/>
            </a:solidFill>
            <a:miter lim="800000"/>
            <a:headEnd/>
            <a:tailEnd/>
          </a:ln>
        </p:spPr>
      </p:sp>
      <p:sp>
        <p:nvSpPr>
          <p:cNvPr id="4331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Many states have PWC specific rules. Know your state rules and discuss those that apply to PWCs</a:t>
            </a:r>
          </a:p>
        </p:txBody>
      </p:sp>
      <p:sp>
        <p:nvSpPr>
          <p:cNvPr id="433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2FE97-EA09-4D71-A288-B93651591ECA}" type="slidenum">
              <a:rPr lang="en-US" smtClean="0"/>
              <a:pPr/>
              <a:t>62</a:t>
            </a:fld>
            <a:endParaRPr lang="en-US" dirty="0"/>
          </a:p>
        </p:txBody>
      </p:sp>
    </p:spTree>
    <p:extLst>
      <p:ext uri="{BB962C8B-B14F-4D97-AF65-F5344CB8AC3E}">
        <p14:creationId xmlns:p14="http://schemas.microsoft.com/office/powerpoint/2010/main" val="33627856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Slide Image Placeholder 1"/>
          <p:cNvSpPr>
            <a:spLocks noGrp="1" noRot="1" noChangeAspect="1" noTextEdit="1"/>
          </p:cNvSpPr>
          <p:nvPr>
            <p:ph type="sldImg"/>
          </p:nvPr>
        </p:nvSpPr>
        <p:spPr bwMode="auto">
          <a:noFill/>
          <a:ln>
            <a:solidFill>
              <a:srgbClr val="000000"/>
            </a:solidFill>
            <a:miter lim="800000"/>
            <a:headEnd/>
            <a:tailEnd/>
          </a:ln>
        </p:spPr>
      </p:sp>
      <p:sp>
        <p:nvSpPr>
          <p:cNvPr id="4341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Don’t forget that just about anything can get sucked into the water intake including dock and tow lines, shallow water plants and rocks and anything that is in close proximity to the water intake for the impeller.</a:t>
            </a:r>
          </a:p>
          <a:p>
            <a:endParaRPr lang="en-US" dirty="0"/>
          </a:p>
        </p:txBody>
      </p:sp>
      <p:sp>
        <p:nvSpPr>
          <p:cNvPr id="434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D9A448-A506-4207-96A8-13903F3D0C67}" type="slidenum">
              <a:rPr lang="en-US" smtClean="0"/>
              <a:pPr/>
              <a:t>63</a:t>
            </a:fld>
            <a:endParaRPr lang="en-US" dirty="0"/>
          </a:p>
        </p:txBody>
      </p:sp>
    </p:spTree>
    <p:extLst>
      <p:ext uri="{BB962C8B-B14F-4D97-AF65-F5344CB8AC3E}">
        <p14:creationId xmlns:p14="http://schemas.microsoft.com/office/powerpoint/2010/main" val="14418574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Slide Image Placeholder 1"/>
          <p:cNvSpPr>
            <a:spLocks noGrp="1" noRot="1" noChangeAspect="1" noTextEdit="1"/>
          </p:cNvSpPr>
          <p:nvPr>
            <p:ph type="sldImg"/>
          </p:nvPr>
        </p:nvSpPr>
        <p:spPr bwMode="auto">
          <a:noFill/>
          <a:ln>
            <a:solidFill>
              <a:srgbClr val="000000"/>
            </a:solidFill>
            <a:miter lim="800000"/>
            <a:headEnd/>
            <a:tailEnd/>
          </a:ln>
        </p:spPr>
      </p:sp>
      <p:sp>
        <p:nvSpPr>
          <p:cNvPr id="4362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Always have good situational awareness and look around in addition to using the mirrors. If someone is riding with you, use them to help maintain situational awareness for others coming up from behind. When riding PWCs, it is easy to get tunnel vision and focus on what is directly in front of you which excludes all other directions. You must know what is happening all around you.</a:t>
            </a:r>
          </a:p>
          <a:p>
            <a:endParaRPr lang="en-US" dirty="0"/>
          </a:p>
        </p:txBody>
      </p:sp>
      <p:sp>
        <p:nvSpPr>
          <p:cNvPr id="436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DCC82D-34C6-414C-A89D-C0D85CDFEEC3}" type="slidenum">
              <a:rPr lang="en-US" smtClean="0"/>
              <a:pPr/>
              <a:t>64</a:t>
            </a:fld>
            <a:endParaRPr lang="en-US" dirty="0"/>
          </a:p>
        </p:txBody>
      </p:sp>
    </p:spTree>
    <p:extLst>
      <p:ext uri="{BB962C8B-B14F-4D97-AF65-F5344CB8AC3E}">
        <p14:creationId xmlns:p14="http://schemas.microsoft.com/office/powerpoint/2010/main" val="10739962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ide Image Placeholder 1"/>
          <p:cNvSpPr>
            <a:spLocks noGrp="1" noRot="1" noChangeAspect="1" noTextEdit="1"/>
          </p:cNvSpPr>
          <p:nvPr>
            <p:ph type="sldImg"/>
          </p:nvPr>
        </p:nvSpPr>
        <p:spPr bwMode="auto">
          <a:noFill/>
          <a:ln>
            <a:solidFill>
              <a:srgbClr val="000000"/>
            </a:solidFill>
            <a:miter lim="800000"/>
            <a:headEnd/>
            <a:tailEnd/>
          </a:ln>
        </p:spPr>
      </p:sp>
      <p:sp>
        <p:nvSpPr>
          <p:cNvPr id="4352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Use your nose to check for any fuel leaks before attempting to start the PWC. </a:t>
            </a:r>
          </a:p>
          <a:p>
            <a:endParaRPr lang="en-US" dirty="0"/>
          </a:p>
          <a:p>
            <a:r>
              <a:rPr lang="en-US" dirty="0"/>
              <a:t>PWCs are rated for either two or three occupants. This does not mean two people on the PWC and one person being towed behind. You need one seat for each person. Many states have specific towing and capacity rules and may include restrictions, additional equipment, or special seating requirements. Know your state and local laws before teaching this chapter.</a:t>
            </a:r>
          </a:p>
          <a:p>
            <a:endParaRPr lang="en-US" dirty="0"/>
          </a:p>
          <a:p>
            <a:r>
              <a:rPr lang="en-US" dirty="0"/>
              <a:t>Encourage students to start out slow and easy and not to attempt high speed maneuvers or otherwise push the limits of their ability. When users exceed safe limits is when most accidents happen. </a:t>
            </a:r>
          </a:p>
          <a:p>
            <a:endParaRPr lang="en-US" dirty="0"/>
          </a:p>
        </p:txBody>
      </p:sp>
      <p:sp>
        <p:nvSpPr>
          <p:cNvPr id="435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90C320-D246-4C1F-9679-DC6EB9050178}" type="slidenum">
              <a:rPr lang="en-US" smtClean="0"/>
              <a:pPr/>
              <a:t>65</a:t>
            </a:fld>
            <a:endParaRPr lang="en-US" dirty="0"/>
          </a:p>
        </p:txBody>
      </p:sp>
    </p:spTree>
    <p:extLst>
      <p:ext uri="{BB962C8B-B14F-4D97-AF65-F5344CB8AC3E}">
        <p14:creationId xmlns:p14="http://schemas.microsoft.com/office/powerpoint/2010/main" val="36878708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Slide Image Placeholder 1"/>
          <p:cNvSpPr>
            <a:spLocks noGrp="1" noRot="1" noChangeAspect="1" noTextEdit="1"/>
          </p:cNvSpPr>
          <p:nvPr>
            <p:ph type="sldImg"/>
          </p:nvPr>
        </p:nvSpPr>
        <p:spPr bwMode="auto">
          <a:noFill/>
          <a:ln>
            <a:solidFill>
              <a:srgbClr val="000000"/>
            </a:solidFill>
            <a:miter lim="800000"/>
            <a:headEnd/>
            <a:tailEnd/>
          </a:ln>
        </p:spPr>
      </p:sp>
      <p:sp>
        <p:nvSpPr>
          <p:cNvPr id="4372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Test Question 19. What is the main function of an engine cut off switch? Answer – To shut off the engine if the operator is thrown overboard.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Test question 40. What statement regarding PWC is true? Answer – A PWC operator is required to attach the engine cut off switch lanyard to his or her person.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Cut off switch MUST be attached and is required by law in every state. </a:t>
            </a:r>
          </a:p>
          <a:p>
            <a:endParaRPr lang="en-US" dirty="0"/>
          </a:p>
        </p:txBody>
      </p:sp>
      <p:sp>
        <p:nvSpPr>
          <p:cNvPr id="437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EA9C2F-ECC4-45B9-A023-FABADD17368D}" type="slidenum">
              <a:rPr lang="en-US" smtClean="0"/>
              <a:pPr/>
              <a:t>66</a:t>
            </a:fld>
            <a:endParaRPr lang="en-US" dirty="0"/>
          </a:p>
        </p:txBody>
      </p:sp>
    </p:spTree>
    <p:extLst>
      <p:ext uri="{BB962C8B-B14F-4D97-AF65-F5344CB8AC3E}">
        <p14:creationId xmlns:p14="http://schemas.microsoft.com/office/powerpoint/2010/main" val="5816842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Slide Image Placeholder 1"/>
          <p:cNvSpPr>
            <a:spLocks noGrp="1" noRot="1" noChangeAspect="1" noTextEdit="1"/>
          </p:cNvSpPr>
          <p:nvPr>
            <p:ph type="sldImg"/>
          </p:nvPr>
        </p:nvSpPr>
        <p:spPr bwMode="auto">
          <a:noFill/>
          <a:ln>
            <a:solidFill>
              <a:srgbClr val="000000"/>
            </a:solidFill>
            <a:miter lim="800000"/>
            <a:headEnd/>
            <a:tailEnd/>
          </a:ln>
        </p:spPr>
      </p:sp>
      <p:sp>
        <p:nvSpPr>
          <p:cNvPr id="424963"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In tidal areas – KNOW the stages of the tide and where you are in the current tide cycle. Double check depths of the water versus tide state. In certain tidal areas, what was good enough and safe water at high tide becomes exposed mud at low tide. Get local knowledge when tying up your boat to a fixed dock in a tidal area as there are several different configurations and techniques to safely tie off your boat and still allow you to get on and off with various tide conditions.</a:t>
            </a:r>
          </a:p>
          <a:p>
            <a:endParaRPr lang="en-US" dirty="0"/>
          </a:p>
          <a:p>
            <a:r>
              <a:rPr lang="en-US" dirty="0"/>
              <a:t>Understand the tidal forces and how this moving water affects your tie up on a dock and especially at anchor. You may need to use bigger lines or multiple anchors depending on direction and strength of the current or wind or both!</a:t>
            </a:r>
          </a:p>
          <a:p>
            <a:endParaRPr lang="en-US" dirty="0"/>
          </a:p>
          <a:p>
            <a:r>
              <a:rPr lang="en-US" dirty="0"/>
              <a:t>GET LOCAL KNOWEDGE WHEN IN UNFAMILIAR WATERS. If you are not sure, stop and assess the situation and then go slow!</a:t>
            </a:r>
          </a:p>
          <a:p>
            <a:endParaRPr lang="en-US" dirty="0"/>
          </a:p>
          <a:p>
            <a:r>
              <a:rPr lang="en-US" dirty="0"/>
              <a:t>There are several sources of tide information available on-line and most of the mapping software and apps for boating have tide information as part of the app. Become familiar with the effect and the height of the tide in the areas you are transiting.</a:t>
            </a:r>
          </a:p>
          <a:p>
            <a:endParaRPr lang="en-US" dirty="0"/>
          </a:p>
        </p:txBody>
      </p:sp>
      <p:sp>
        <p:nvSpPr>
          <p:cNvPr id="424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7ECEDF-2DE4-468B-9635-BBC086B5534F}" type="slidenum">
              <a:rPr lang="en-US" smtClean="0"/>
              <a:pPr/>
              <a:t>67</a:t>
            </a:fld>
            <a:endParaRPr lang="en-US" dirty="0"/>
          </a:p>
        </p:txBody>
      </p:sp>
    </p:spTree>
    <p:extLst>
      <p:ext uri="{BB962C8B-B14F-4D97-AF65-F5344CB8AC3E}">
        <p14:creationId xmlns:p14="http://schemas.microsoft.com/office/powerpoint/2010/main" val="27486251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Slide Image Placeholder 1"/>
          <p:cNvSpPr>
            <a:spLocks noGrp="1" noRot="1" noChangeAspect="1" noTextEdit="1"/>
          </p:cNvSpPr>
          <p:nvPr>
            <p:ph type="sldImg"/>
          </p:nvPr>
        </p:nvSpPr>
        <p:spPr bwMode="auto">
          <a:noFill/>
          <a:ln>
            <a:solidFill>
              <a:srgbClr val="000000"/>
            </a:solidFill>
            <a:miter lim="800000"/>
            <a:headEnd/>
            <a:tailEnd/>
          </a:ln>
        </p:spPr>
      </p:sp>
      <p:sp>
        <p:nvSpPr>
          <p:cNvPr id="42393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Charts have bridge clearance marked. There are signboards at bridge pilings so be sure to look at the clearances to be certain you have enough vertical clearance. If you have a sailboat, it is CRITICAL that you know the clearance of any overhead power lines. The posted clearance at bridges are at “low steel” and depending on the construction of the bridge, sometimes the center of the bridge has a bit more clearance. If not certain, approach the bridge at the slowest speed possible and send a crew up top to check for clearance. Sometimes, you can lower an antenna or a Bimini top to gain enough clearance.</a:t>
            </a:r>
          </a:p>
          <a:p>
            <a:endParaRPr lang="en-US" dirty="0"/>
          </a:p>
          <a:p>
            <a:r>
              <a:rPr lang="en-US" dirty="0"/>
              <a:t>Drawbridges and dams usually operate on Marine VHF channel 13 and in some places 14. Charts will give the bridge information including channel or channels monitored and any time opening restrictions. Also, the Local Notice to Mariners may have additional updates for bridges and locks. This is available from the Coast Guard Navcenter and is updated weekly.</a:t>
            </a:r>
          </a:p>
          <a:p>
            <a:endParaRPr lang="en-US" dirty="0"/>
          </a:p>
        </p:txBody>
      </p:sp>
      <p:sp>
        <p:nvSpPr>
          <p:cNvPr id="423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ED61BF-2E7D-40D7-A2E2-C145CA59F580}" type="slidenum">
              <a:rPr lang="en-US" smtClean="0"/>
              <a:pPr/>
              <a:t>68</a:t>
            </a:fld>
            <a:endParaRPr lang="en-US" dirty="0"/>
          </a:p>
        </p:txBody>
      </p:sp>
    </p:spTree>
    <p:extLst>
      <p:ext uri="{BB962C8B-B14F-4D97-AF65-F5344CB8AC3E}">
        <p14:creationId xmlns:p14="http://schemas.microsoft.com/office/powerpoint/2010/main" val="29635092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Slide Image Placeholder 1"/>
          <p:cNvSpPr>
            <a:spLocks noGrp="1" noRot="1" noChangeAspect="1" noTextEdit="1"/>
          </p:cNvSpPr>
          <p:nvPr>
            <p:ph type="sldImg"/>
          </p:nvPr>
        </p:nvSpPr>
        <p:spPr bwMode="auto">
          <a:noFill/>
          <a:ln>
            <a:solidFill>
              <a:srgbClr val="000000"/>
            </a:solidFill>
            <a:miter lim="800000"/>
            <a:headEnd/>
            <a:tailEnd/>
          </a:ln>
        </p:spPr>
      </p:sp>
      <p:sp>
        <p:nvSpPr>
          <p:cNvPr id="439299"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Test question 32. What should a motorboat operator do when someone is being pulled into the boat from the water? Answer- Turn the engine off.</a:t>
            </a:r>
          </a:p>
          <a:p>
            <a:endParaRPr lang="en-US" dirty="0"/>
          </a:p>
          <a:p>
            <a:r>
              <a:rPr lang="en-US" dirty="0"/>
              <a:t>Always approach into the wind or the current when there is a person in the water you want to pick up. If you approach from upwind or up current, you will drift over the person in the water. By turning off the engine you eliminate any chance the propeller is turning and could do damage to the person in the water. It is ALWAYS best to have flotation (type IV) with a line attached to it you can throw to the person in the water when you get close which allows you to pull them to you instead of trying  to get the boat close to them. </a:t>
            </a:r>
          </a:p>
          <a:p>
            <a:endParaRPr lang="en-US" dirty="0"/>
          </a:p>
          <a:p>
            <a:r>
              <a:rPr lang="en-US" dirty="0"/>
              <a:t>Every boat has an interlock that should prevent the engine stating while in gear, but use caution to be sure no one is near the propeller when the engine is started or when it is running.</a:t>
            </a:r>
          </a:p>
          <a:p>
            <a:endParaRPr lang="en-US" dirty="0"/>
          </a:p>
          <a:p>
            <a:r>
              <a:rPr lang="en-US" dirty="0"/>
              <a:t>Many states have rules on where to sit and what is legal. Just because riding on a gunwale or hanging your legs over the bow of the boat when underway may be legal where you boat, it is really dumb and greatly increases the odds you will be thrown overboard. If you fly out the front of the boat, you WILL get run over as it is impossible to stop the boat in time and you may get hit by the propeller. Sitting in a seat designated for that purpose is essential to safety.</a:t>
            </a:r>
          </a:p>
          <a:p>
            <a:endParaRPr lang="en-US" dirty="0"/>
          </a:p>
          <a:p>
            <a:r>
              <a:rPr lang="en-US" dirty="0"/>
              <a:t>Children sometimes move around unexpectedly, so use caution with small children on board and make sure they are secure anytime you need to make a quick turn that could potentially throw them around inside the boat or worse – overboard! ALL CHILDREN SHOULD BE IN LIFE JACKETS AT ALL TIMES WHEN ON DECK AND NOT IN AN ENCLOSED CABIN. Many states have specific laws regarding children and proper wear of life jackets. Regardless of what is legal, a responsible parent should NEVER allow a child not to be secured in a life jacket. Even if it is not a state rule, make it YOUR rule.</a:t>
            </a:r>
          </a:p>
        </p:txBody>
      </p:sp>
      <p:sp>
        <p:nvSpPr>
          <p:cNvPr id="439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FE228F-3C98-4E98-9992-B676350FA67B}" type="slidenum">
              <a:rPr lang="en-US" smtClean="0"/>
              <a:pPr/>
              <a:t>69</a:t>
            </a:fld>
            <a:endParaRPr lang="en-US" dirty="0"/>
          </a:p>
        </p:txBody>
      </p:sp>
    </p:spTree>
    <p:extLst>
      <p:ext uri="{BB962C8B-B14F-4D97-AF65-F5344CB8AC3E}">
        <p14:creationId xmlns:p14="http://schemas.microsoft.com/office/powerpoint/2010/main" val="2170497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bwMode="auto">
          <a:noFill/>
          <a:ln>
            <a:solidFill>
              <a:srgbClr val="000000"/>
            </a:solidFill>
            <a:miter lim="800000"/>
            <a:headEnd/>
            <a:tailEnd/>
          </a:ln>
        </p:spPr>
      </p:sp>
      <p:sp>
        <p:nvSpPr>
          <p:cNvPr id="38093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Test question 39. What should a vessel operator do to keep a proper lookout? Answer- Watch for navigational hazards.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Test question 41. Why should a vessel operator keep a proper lookout? Answer – To avoid collisions.</a:t>
            </a:r>
          </a:p>
          <a:p>
            <a:endParaRPr lang="en-US" dirty="0"/>
          </a:p>
          <a:p>
            <a:r>
              <a:rPr lang="en-US" dirty="0"/>
              <a:t>Failure to do any of these three bullet points on the slide are the primary causes of boating accidents.</a:t>
            </a:r>
          </a:p>
          <a:p>
            <a:endParaRPr lang="en-US" dirty="0"/>
          </a:p>
          <a:p>
            <a:r>
              <a:rPr lang="en-US" sz="1200" b="1" kern="1200" dirty="0">
                <a:solidFill>
                  <a:schemeClr val="tx1"/>
                </a:solidFill>
                <a:latin typeface="Arial" panose="020B0604020202020204" pitchFamily="34" charset="0"/>
                <a:ea typeface="+mn-ea"/>
                <a:cs typeface="+mn-cs"/>
              </a:rPr>
              <a:t>Navrules</a:t>
            </a:r>
          </a:p>
          <a:p>
            <a:endParaRPr lang="en-US" sz="1200" b="1" kern="1200" dirty="0">
              <a:solidFill>
                <a:schemeClr val="tx1"/>
              </a:solidFill>
              <a:latin typeface="Arial" panose="020B0604020202020204" pitchFamily="34" charset="0"/>
              <a:ea typeface="+mn-ea"/>
              <a:cs typeface="+mn-cs"/>
            </a:endParaRPr>
          </a:p>
          <a:p>
            <a:r>
              <a:rPr lang="en-US" sz="1200" b="0" kern="1200" dirty="0">
                <a:solidFill>
                  <a:schemeClr val="tx1"/>
                </a:solidFill>
                <a:latin typeface="Arial" panose="020B0604020202020204" pitchFamily="34" charset="0"/>
                <a:ea typeface="+mn-ea"/>
                <a:cs typeface="+mn-cs"/>
              </a:rPr>
              <a:t>Can be downloaded from the Coast Guard Navigation Center at </a:t>
            </a:r>
            <a:r>
              <a:rPr lang="en-US" sz="1200" b="1" kern="1200" dirty="0">
                <a:solidFill>
                  <a:schemeClr val="tx1"/>
                </a:solidFill>
                <a:latin typeface="Arial" panose="020B0604020202020204" pitchFamily="34" charset="0"/>
                <a:ea typeface="+mn-ea"/>
                <a:cs typeface="+mn-cs"/>
              </a:rPr>
              <a:t>https://www.navcen.uscg.gov/</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Also available on the Coast Guard app in IOS and Android</a:t>
            </a:r>
          </a:p>
          <a:p>
            <a:endParaRPr lang="en-US" sz="1200" b="0" kern="1200" dirty="0">
              <a:solidFill>
                <a:schemeClr val="tx1"/>
              </a:solidFill>
              <a:latin typeface="Arial" panose="020B0604020202020204" pitchFamily="34" charset="0"/>
              <a:ea typeface="+mn-ea"/>
              <a:cs typeface="+mn-cs"/>
            </a:endParaRPr>
          </a:p>
          <a:p>
            <a:r>
              <a:rPr lang="en-US" dirty="0"/>
              <a:t>Seamanship is rule 2</a:t>
            </a:r>
          </a:p>
          <a:p>
            <a:r>
              <a:rPr lang="en-US" dirty="0"/>
              <a:t>Lookout is rule 5</a:t>
            </a:r>
          </a:p>
          <a:p>
            <a:r>
              <a:rPr lang="en-US" dirty="0"/>
              <a:t>Speed is rule 6</a:t>
            </a:r>
          </a:p>
          <a:p>
            <a:endParaRPr lang="en-US" dirty="0"/>
          </a:p>
          <a:p>
            <a:endParaRPr lang="en-US" dirty="0"/>
          </a:p>
        </p:txBody>
      </p:sp>
      <p:sp>
        <p:nvSpPr>
          <p:cNvPr id="380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D65AB4-77DB-4C11-8E85-CB897174C739}" type="slidenum">
              <a:rPr lang="en-US" smtClean="0"/>
              <a:pPr/>
              <a:t>7</a:t>
            </a:fld>
            <a:endParaRPr lang="en-US" dirty="0"/>
          </a:p>
        </p:txBody>
      </p:sp>
    </p:spTree>
    <p:extLst>
      <p:ext uri="{BB962C8B-B14F-4D97-AF65-F5344CB8AC3E}">
        <p14:creationId xmlns:p14="http://schemas.microsoft.com/office/powerpoint/2010/main" val="37669796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ide Image Placeholder 1"/>
          <p:cNvSpPr>
            <a:spLocks noGrp="1" noRot="1" noChangeAspect="1" noTextEdit="1"/>
          </p:cNvSpPr>
          <p:nvPr>
            <p:ph type="sldImg"/>
          </p:nvPr>
        </p:nvSpPr>
        <p:spPr bwMode="auto">
          <a:noFill/>
          <a:ln>
            <a:solidFill>
              <a:srgbClr val="000000"/>
            </a:solidFill>
            <a:miter lim="800000"/>
            <a:headEnd/>
            <a:tailEnd/>
          </a:ln>
        </p:spPr>
      </p:sp>
      <p:sp>
        <p:nvSpPr>
          <p:cNvPr id="44032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r>
              <a:rPr lang="en-US" dirty="0"/>
              <a:t>White and blue flag is flown from a boat where diving operations are underway. Red and white flag is carried by divers in the water (on a float with line attached to them) which marks their approximate location. STAY WELL CLEAR of either flag. Some states have specific distances for separation so know your state law</a:t>
            </a:r>
          </a:p>
        </p:txBody>
      </p:sp>
      <p:sp>
        <p:nvSpPr>
          <p:cNvPr id="440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CAA687-3FE0-4979-946C-86CA32C18805}" type="slidenum">
              <a:rPr lang="en-US" smtClean="0"/>
              <a:pPr/>
              <a:t>70</a:t>
            </a:fld>
            <a:endParaRPr lang="en-US" dirty="0"/>
          </a:p>
        </p:txBody>
      </p:sp>
    </p:spTree>
    <p:extLst>
      <p:ext uri="{BB962C8B-B14F-4D97-AF65-F5344CB8AC3E}">
        <p14:creationId xmlns:p14="http://schemas.microsoft.com/office/powerpoint/2010/main" val="18703294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bwMode="auto">
          <a:noFill/>
          <a:ln>
            <a:solidFill>
              <a:srgbClr val="000000"/>
            </a:solidFill>
            <a:miter lim="800000"/>
            <a:headEnd/>
            <a:tailEnd/>
          </a:ln>
        </p:spPr>
      </p:sp>
      <p:sp>
        <p:nvSpPr>
          <p:cNvPr id="4413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Test qustion15. How can propeller strike accidents be avoided? Answer - </a:t>
            </a:r>
            <a:r>
              <a:rPr lang="en-US" altLang="en-US" sz="1200" b="1" kern="1200" dirty="0">
                <a:solidFill>
                  <a:schemeClr val="tx1"/>
                </a:solidFill>
                <a:latin typeface="Arial" panose="020B0604020202020204" pitchFamily="34" charset="0"/>
                <a:ea typeface="+mn-ea"/>
                <a:cs typeface="+mn-cs"/>
              </a:rPr>
              <a:t>Tu</a:t>
            </a:r>
            <a:r>
              <a:rPr lang="en-US" sz="1200" b="1" kern="1200" dirty="0">
                <a:solidFill>
                  <a:schemeClr val="tx1"/>
                </a:solidFill>
                <a:latin typeface="Arial" panose="020B0604020202020204" pitchFamily="34" charset="0"/>
                <a:ea typeface="+mn-ea"/>
                <a:cs typeface="+mn-cs"/>
              </a:rPr>
              <a:t>rn off the engine when passengers are boarding.</a:t>
            </a:r>
            <a:endParaRPr lang="en-US" altLang="en-US" sz="1200" b="1" kern="1200" dirty="0">
              <a:solidFill>
                <a:schemeClr val="tx1"/>
              </a:solidFill>
              <a:latin typeface="Arial" panose="020B0604020202020204" pitchFamily="34" charset="0"/>
              <a:ea typeface="+mn-ea"/>
              <a:cs typeface="+mn-cs"/>
            </a:endParaRPr>
          </a:p>
          <a:p>
            <a:endParaRPr lang="en-US" dirty="0"/>
          </a:p>
          <a:p>
            <a:r>
              <a:rPr lang="en-US" dirty="0"/>
              <a:t>While propeller guards are not required on recreational vessels, propeller guards help in reducing strikes with objects in the water including people.</a:t>
            </a:r>
          </a:p>
          <a:p>
            <a:endParaRPr lang="en-US" dirty="0"/>
          </a:p>
        </p:txBody>
      </p:sp>
      <p:sp>
        <p:nvSpPr>
          <p:cNvPr id="441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B2F776-ACC4-46FA-AA30-8D36AA300101}" type="slidenum">
              <a:rPr lang="en-US" smtClean="0"/>
              <a:pPr/>
              <a:t>71</a:t>
            </a:fld>
            <a:endParaRPr lang="en-US" dirty="0"/>
          </a:p>
        </p:txBody>
      </p:sp>
    </p:spTree>
    <p:extLst>
      <p:ext uri="{BB962C8B-B14F-4D97-AF65-F5344CB8AC3E}">
        <p14:creationId xmlns:p14="http://schemas.microsoft.com/office/powerpoint/2010/main" val="3903895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bwMode="auto">
          <a:noFill/>
          <a:ln>
            <a:solidFill>
              <a:srgbClr val="000000"/>
            </a:solidFill>
            <a:miter lim="800000"/>
            <a:headEnd/>
            <a:tailEnd/>
          </a:ln>
        </p:spPr>
      </p:sp>
      <p:sp>
        <p:nvSpPr>
          <p:cNvPr id="3840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rPr>
              <a:t>Test question 22. When two vessels are operating in the same general area, who is responsible for avoiding a collision? Answer – The operator of BOTH vessels.</a:t>
            </a:r>
          </a:p>
          <a:p>
            <a:endParaRPr lang="en-US" dirty="0"/>
          </a:p>
          <a:p>
            <a:r>
              <a:rPr lang="en-US" dirty="0"/>
              <a:t>Do whatever you need to do to avoid collision. Everyone needs to lookout for the other guy and be prepared to take evasive action, change course, or stop to prevent a collision. This is Rule 2</a:t>
            </a:r>
          </a:p>
          <a:p>
            <a:endParaRPr lang="en-US" dirty="0"/>
          </a:p>
        </p:txBody>
      </p:sp>
      <p:sp>
        <p:nvSpPr>
          <p:cNvPr id="3840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7C8238-2943-4227-9CF2-6FF049960270}" type="slidenum">
              <a:rPr lang="en-US" smtClean="0"/>
              <a:pPr/>
              <a:t>8</a:t>
            </a:fld>
            <a:endParaRPr lang="en-US" dirty="0"/>
          </a:p>
        </p:txBody>
      </p:sp>
    </p:spTree>
    <p:extLst>
      <p:ext uri="{BB962C8B-B14F-4D97-AF65-F5344CB8AC3E}">
        <p14:creationId xmlns:p14="http://schemas.microsoft.com/office/powerpoint/2010/main" val="80503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bwMode="auto">
          <a:noFill/>
          <a:ln>
            <a:solidFill>
              <a:srgbClr val="000000"/>
            </a:solidFill>
            <a:miter lim="800000"/>
            <a:headEnd/>
            <a:tailEnd/>
          </a:ln>
        </p:spPr>
      </p:sp>
      <p:sp>
        <p:nvSpPr>
          <p:cNvPr id="380931"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380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D65AB4-77DB-4C11-8E85-CB897174C739}" type="slidenum">
              <a:rPr lang="en-US" smtClean="0"/>
              <a:pPr/>
              <a:t>9</a:t>
            </a:fld>
            <a:endParaRPr lang="en-US" dirty="0"/>
          </a:p>
        </p:txBody>
      </p:sp>
    </p:spTree>
    <p:extLst>
      <p:ext uri="{BB962C8B-B14F-4D97-AF65-F5344CB8AC3E}">
        <p14:creationId xmlns:p14="http://schemas.microsoft.com/office/powerpoint/2010/main" val="1589289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pic>
        <p:nvPicPr>
          <p:cNvPr id="4" name="Picture 9" descr="\\Ladybird\Shared_Media\Graphics\KE_Logos\Export_PPT\KE_logo.gif"/>
          <p:cNvPicPr>
            <a:picLocks noChangeAspect="1" noChangeArrowheads="1"/>
          </p:cNvPicPr>
          <p:nvPr userDrawn="1"/>
        </p:nvPicPr>
        <p:blipFill>
          <a:blip r:embed="rId2"/>
          <a:srcRect/>
          <a:stretch>
            <a:fillRect/>
          </a:stretch>
        </p:blipFill>
        <p:spPr bwMode="auto">
          <a:xfrm>
            <a:off x="228600" y="6429375"/>
            <a:ext cx="1524000" cy="412750"/>
          </a:xfrm>
          <a:prstGeom prst="rect">
            <a:avLst/>
          </a:prstGeom>
          <a:noFill/>
          <a:ln w="9525">
            <a:noFill/>
            <a:miter lim="800000"/>
            <a:headEnd/>
            <a:tailEnd/>
          </a:ln>
        </p:spPr>
      </p:pic>
      <p:sp>
        <p:nvSpPr>
          <p:cNvPr id="3" name="Content Placeholder 1"/>
          <p:cNvSpPr>
            <a:spLocks noGrp="1"/>
          </p:cNvSpPr>
          <p:nvPr>
            <p:ph idx="1"/>
          </p:nvPr>
        </p:nvSpPr>
        <p:spPr>
          <a:xfrm>
            <a:off x="471488" y="1295400"/>
            <a:ext cx="8229600" cy="4787900"/>
          </a:xfrm>
        </p:spPr>
        <p:txBody>
          <a:bodyPr/>
          <a:lstStyle>
            <a:lvl1pPr algn="ctr">
              <a:lnSpc>
                <a:spcPct val="150000"/>
              </a:lnSpc>
              <a:buFontTx/>
              <a:buNone/>
              <a:defRPr sz="3200"/>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Class Pla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3733800" cy="4525963"/>
          </a:xfrm>
        </p:spPr>
        <p:txBody>
          <a:bodyPr>
            <a:noAutofit/>
          </a:bodyPr>
          <a:lstStyle>
            <a:lvl1pPr>
              <a:defRPr sz="2500" b="0">
                <a:latin typeface="Arial Black" pitchFamily="34" charset="0"/>
              </a:defRPr>
            </a:lvl1pPr>
            <a:lvl2pPr>
              <a:defRPr sz="2500"/>
            </a:lvl2pPr>
            <a:lvl3pPr>
              <a:defRPr sz="2500"/>
            </a:lvl3pPr>
            <a:lvl4pPr>
              <a:defRPr sz="2500"/>
            </a:lvl4pPr>
            <a:lvl5pPr>
              <a:defRPr sz="25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343400" y="1600200"/>
            <a:ext cx="4343400" cy="4525963"/>
          </a:xfrm>
        </p:spPr>
        <p:txBody>
          <a:bodyPr>
            <a:noAutofit/>
          </a:bodyPr>
          <a:lstStyle>
            <a:lvl1pPr>
              <a:buFontTx/>
              <a:buNone/>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Autofit/>
          </a:bodyPr>
          <a:lstStyle>
            <a:lvl1pPr>
              <a:defRPr sz="3500">
                <a:solidFill>
                  <a:srgbClr val="FF0000"/>
                </a:solidFill>
                <a:latin typeface="Arial Black" pitchFamily="34" charset="0"/>
              </a:defRPr>
            </a:lvl1pPr>
          </a:lstStyle>
          <a:p>
            <a:r>
              <a:rPr lang="en-US" dirty="0"/>
              <a:t>Click to edit Master title style</a:t>
            </a:r>
          </a:p>
        </p:txBody>
      </p:sp>
      <p:sp>
        <p:nvSpPr>
          <p:cNvPr id="3" name="Subtitle 2"/>
          <p:cNvSpPr>
            <a:spLocks noGrp="1"/>
          </p:cNvSpPr>
          <p:nvPr>
            <p:ph type="subTitle" idx="1"/>
          </p:nvPr>
        </p:nvSpPr>
        <p:spPr>
          <a:xfrm>
            <a:off x="685800" y="4876800"/>
            <a:ext cx="7772400" cy="762000"/>
          </a:xfrm>
        </p:spPr>
        <p:txBody>
          <a:bodyPr>
            <a:noAutofit/>
          </a:bodyPr>
          <a:lstStyle>
            <a:lvl1pPr marL="0" indent="0" algn="ctr">
              <a:buNone/>
              <a:defRPr sz="3500">
                <a:solidFill>
                  <a:srgbClr val="0070C0"/>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Picture Placeholder 2"/>
          <p:cNvSpPr>
            <a:spLocks noGrp="1"/>
          </p:cNvSpPr>
          <p:nvPr>
            <p:ph type="pic" idx="13"/>
          </p:nvPr>
        </p:nvSpPr>
        <p:spPr>
          <a:xfrm>
            <a:off x="1792288" y="2590800"/>
            <a:ext cx="5486400" cy="20574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30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Autofit/>
          </a:bodyPr>
          <a:lstStyle>
            <a:lvl1pPr>
              <a:spcBef>
                <a:spcPts val="3000"/>
              </a:spcBef>
              <a:defRPr sz="2500"/>
            </a:lvl1pPr>
            <a:lvl2pPr>
              <a:defRPr sz="2500"/>
            </a:lvl2pPr>
            <a:lvl3pPr>
              <a:defRPr sz="2500"/>
            </a:lvl3pPr>
            <a:lvl4pPr>
              <a:defRPr sz="2500"/>
            </a:lvl4pPr>
            <a:lvl5pPr>
              <a:defRPr sz="25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Autofit/>
          </a:bodyPr>
          <a:lstStyle>
            <a:lvl1pPr>
              <a:spcBef>
                <a:spcPts val="3000"/>
              </a:spcBef>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wo subhea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74688"/>
          </a:xfrm>
        </p:spPr>
        <p:txBody>
          <a:bodyPr anchor="ctr">
            <a:noAutofit/>
          </a:bodyPr>
          <a:lstStyle>
            <a:lvl1pPr marL="0" indent="0">
              <a:buNone/>
              <a:defRPr sz="2500" b="1">
                <a:solidFill>
                  <a:srgbClr val="0070C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09801"/>
            <a:ext cx="4040188" cy="3916362"/>
          </a:xfrm>
        </p:spPr>
        <p:txBody>
          <a:bodyPr>
            <a:noAutofit/>
          </a:bodyPr>
          <a:lstStyle>
            <a:lvl1pPr>
              <a:spcBef>
                <a:spcPts val="3000"/>
              </a:spcBef>
              <a:defRPr sz="2500"/>
            </a:lvl1pPr>
            <a:lvl2pPr>
              <a:defRPr sz="2500"/>
            </a:lvl2pPr>
            <a:lvl3pPr>
              <a:defRPr sz="2500"/>
            </a:lvl3pPr>
            <a:lvl4pPr>
              <a:defRPr sz="2500"/>
            </a:lvl4pPr>
            <a:lvl5pPr>
              <a:defRPr sz="2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2"/>
            <a:ext cx="4041775" cy="674687"/>
          </a:xfrm>
        </p:spPr>
        <p:txBody>
          <a:bodyPr anchor="ctr">
            <a:noAutofit/>
          </a:bodyPr>
          <a:lstStyle>
            <a:lvl1pPr marL="0" indent="0">
              <a:buNone/>
              <a:defRPr sz="25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09801"/>
            <a:ext cx="4041775" cy="3916362"/>
          </a:xfrm>
        </p:spPr>
        <p:txBody>
          <a:bodyPr>
            <a:noAutofit/>
          </a:bodyPr>
          <a:lstStyle>
            <a:lvl1pPr>
              <a:spcBef>
                <a:spcPts val="3000"/>
              </a:spcBef>
              <a:defRPr sz="2500"/>
            </a:lvl1pPr>
            <a:lvl2pPr>
              <a:defRPr sz="2500"/>
            </a:lvl2pPr>
            <a:lvl3pPr>
              <a:defRPr sz="2500"/>
            </a:lvl3pPr>
            <a:lvl4pPr>
              <a:defRPr sz="2500"/>
            </a:lvl4pPr>
            <a:lvl5pPr>
              <a:defRPr sz="2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8229600" cy="639762"/>
          </a:xfrm>
        </p:spPr>
        <p:txBody>
          <a:bodyPr anchor="ctr">
            <a:noAutofit/>
          </a:bodyPr>
          <a:lstStyle>
            <a:lvl1pPr marL="0" indent="0">
              <a:buNone/>
              <a:defRPr sz="2500" b="1">
                <a:solidFill>
                  <a:srgbClr val="0070C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8229600" cy="3951288"/>
          </a:xfrm>
        </p:spPr>
        <p:txBody>
          <a:bodyPr>
            <a:noAutofit/>
          </a:bodyPr>
          <a:lstStyle>
            <a:lvl1pPr>
              <a:spcBef>
                <a:spcPts val="3000"/>
              </a:spcBef>
              <a:defRPr sz="2500"/>
            </a:lvl1pPr>
            <a:lvl2pPr>
              <a:defRPr sz="2500"/>
            </a:lvl2pPr>
            <a:lvl3pPr>
              <a:defRPr sz="2500"/>
            </a:lvl3pPr>
            <a:lvl4pPr>
              <a:defRPr sz="2500"/>
            </a:lvl4pPr>
            <a:lvl5pPr>
              <a:defRPr sz="2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Picture Placeholder 2"/>
          <p:cNvSpPr>
            <a:spLocks noGrp="1"/>
          </p:cNvSpPr>
          <p:nvPr>
            <p:ph type="pic" idx="13"/>
          </p:nvPr>
        </p:nvSpPr>
        <p:spPr>
          <a:xfrm>
            <a:off x="1295400" y="1767549"/>
            <a:ext cx="6767061" cy="3947452"/>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Text Placeholder 6"/>
          <p:cNvSpPr>
            <a:spLocks noGrp="1"/>
          </p:cNvSpPr>
          <p:nvPr>
            <p:ph type="body" sz="quarter" idx="14"/>
          </p:nvPr>
        </p:nvSpPr>
        <p:spPr>
          <a:xfrm>
            <a:off x="762000" y="2057400"/>
            <a:ext cx="838200" cy="533400"/>
          </a:xfrm>
        </p:spPr>
        <p:txBody>
          <a:bodyPr anchor="ctr"/>
          <a:lstStyle>
            <a:lvl1pPr marL="0" algn="ctr">
              <a:buNone/>
              <a:defRPr sz="2000"/>
            </a:lvl1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4D72E886-DEBC-4139-97BA-75ACB329438C}" type="datetimeFigureOut">
              <a:rPr lang="en-US"/>
              <a:pPr>
                <a:defRPr/>
              </a:pPr>
              <a:t>8/29/20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1192817-357A-401C-B8F2-BA6B49F9E0A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reeform 4"/>
          <p:cNvSpPr>
            <a:spLocks/>
          </p:cNvSpPr>
          <p:nvPr userDrawn="1"/>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6" name="Freeform 5"/>
          <p:cNvSpPr>
            <a:spLocks/>
          </p:cNvSpPr>
          <p:nvPr userDrawn="1"/>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grpSp>
        <p:nvGrpSpPr>
          <p:cNvPr id="40966" name="Group 12"/>
          <p:cNvGrpSpPr>
            <a:grpSpLocks/>
          </p:cNvGrpSpPr>
          <p:nvPr userDrawn="1"/>
        </p:nvGrpSpPr>
        <p:grpSpPr bwMode="auto">
          <a:xfrm flipV="1">
            <a:off x="-19050" y="6132513"/>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11" name="Text Box 7"/>
          <p:cNvSpPr txBox="1">
            <a:spLocks noChangeArrowheads="1"/>
          </p:cNvSpPr>
          <p:nvPr userDrawn="1"/>
        </p:nvSpPr>
        <p:spPr bwMode="auto">
          <a:xfrm>
            <a:off x="6629400" y="6491288"/>
            <a:ext cx="2514600" cy="307975"/>
          </a:xfrm>
          <a:prstGeom prst="rect">
            <a:avLst/>
          </a:prstGeom>
          <a:noFill/>
          <a:ln w="9525">
            <a:noFill/>
            <a:miter lim="800000"/>
            <a:headEnd/>
            <a:tailEnd/>
          </a:ln>
          <a:effectLst/>
        </p:spPr>
        <p:txBody>
          <a:bodyPr/>
          <a:lstStyle/>
          <a:p>
            <a:pPr fontAlgn="auto">
              <a:spcBef>
                <a:spcPts val="0"/>
              </a:spcBef>
              <a:spcAft>
                <a:spcPts val="0"/>
              </a:spcAft>
              <a:defRPr/>
            </a:pPr>
            <a:r>
              <a:rPr lang="en-US" sz="1400" b="1" dirty="0">
                <a:solidFill>
                  <a:srgbClr val="595959"/>
                </a:solidFill>
                <a:latin typeface="Arial" pitchFamily="34" charset="0"/>
                <a:cs typeface="Arial" pitchFamily="34" charset="0"/>
              </a:rPr>
              <a:t>Copyright © 2018 Boat Ed</a:t>
            </a:r>
            <a:r>
              <a:rPr lang="en-US" sz="1400" baseline="20000" dirty="0">
                <a:solidFill>
                  <a:srgbClr val="595959"/>
                </a:solidFill>
                <a:cs typeface="Arial" charset="0"/>
              </a:rPr>
              <a:t>®</a:t>
            </a:r>
            <a:endParaRPr lang="en-US" sz="1400" b="1" dirty="0">
              <a:solidFill>
                <a:srgbClr val="595959"/>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980" r:id="rId1"/>
    <p:sldLayoutId id="2147483973" r:id="rId2"/>
    <p:sldLayoutId id="2147483974" r:id="rId3"/>
    <p:sldLayoutId id="2147483975" r:id="rId4"/>
    <p:sldLayoutId id="2147483976" r:id="rId5"/>
    <p:sldLayoutId id="2147483977" r:id="rId6"/>
    <p:sldLayoutId id="2147483978" r:id="rId7"/>
    <p:sldLayoutId id="2147483979" r:id="rId8"/>
  </p:sldLayoutIdLst>
  <p:txStyles>
    <p:titleStyle>
      <a:lvl1pPr algn="ctr" rtl="0" eaLnBrk="0" fontAlgn="base" hangingPunct="0">
        <a:spcBef>
          <a:spcPct val="0"/>
        </a:spcBef>
        <a:spcAft>
          <a:spcPct val="0"/>
        </a:spcAft>
        <a:defRPr sz="3500" kern="1200">
          <a:solidFill>
            <a:srgbClr val="FF0000"/>
          </a:solidFill>
          <a:latin typeface="Arial Black" pitchFamily="34" charset="0"/>
          <a:ea typeface="+mj-ea"/>
          <a:cs typeface="+mj-cs"/>
        </a:defRPr>
      </a:lvl1pPr>
      <a:lvl2pPr algn="ctr" rtl="0" eaLnBrk="0" fontAlgn="base" hangingPunct="0">
        <a:spcBef>
          <a:spcPct val="0"/>
        </a:spcBef>
        <a:spcAft>
          <a:spcPct val="0"/>
        </a:spcAft>
        <a:defRPr sz="3500">
          <a:solidFill>
            <a:srgbClr val="FF0000"/>
          </a:solidFill>
          <a:latin typeface="Arial Black" pitchFamily="34" charset="0"/>
        </a:defRPr>
      </a:lvl2pPr>
      <a:lvl3pPr algn="ctr" rtl="0" eaLnBrk="0" fontAlgn="base" hangingPunct="0">
        <a:spcBef>
          <a:spcPct val="0"/>
        </a:spcBef>
        <a:spcAft>
          <a:spcPct val="0"/>
        </a:spcAft>
        <a:defRPr sz="3500">
          <a:solidFill>
            <a:srgbClr val="FF0000"/>
          </a:solidFill>
          <a:latin typeface="Arial Black" pitchFamily="34" charset="0"/>
        </a:defRPr>
      </a:lvl3pPr>
      <a:lvl4pPr algn="ctr" rtl="0" eaLnBrk="0" fontAlgn="base" hangingPunct="0">
        <a:spcBef>
          <a:spcPct val="0"/>
        </a:spcBef>
        <a:spcAft>
          <a:spcPct val="0"/>
        </a:spcAft>
        <a:defRPr sz="3500">
          <a:solidFill>
            <a:srgbClr val="FF0000"/>
          </a:solidFill>
          <a:latin typeface="Arial Black" pitchFamily="34" charset="0"/>
        </a:defRPr>
      </a:lvl4pPr>
      <a:lvl5pPr algn="ctr" rtl="0" eaLnBrk="0" fontAlgn="base" hangingPunct="0">
        <a:spcBef>
          <a:spcPct val="0"/>
        </a:spcBef>
        <a:spcAft>
          <a:spcPct val="0"/>
        </a:spcAft>
        <a:defRPr sz="3500">
          <a:solidFill>
            <a:srgbClr val="FF0000"/>
          </a:solidFill>
          <a:latin typeface="Arial Black" pitchFamily="34" charset="0"/>
        </a:defRPr>
      </a:lvl5pPr>
      <a:lvl6pPr marL="457200" algn="ctr" rtl="0" fontAlgn="base">
        <a:spcBef>
          <a:spcPct val="0"/>
        </a:spcBef>
        <a:spcAft>
          <a:spcPct val="0"/>
        </a:spcAft>
        <a:defRPr sz="3200">
          <a:solidFill>
            <a:srgbClr val="FF0000"/>
          </a:solidFill>
          <a:latin typeface="Arial Black" pitchFamily="34" charset="0"/>
        </a:defRPr>
      </a:lvl6pPr>
      <a:lvl7pPr marL="914400" algn="ctr" rtl="0" fontAlgn="base">
        <a:spcBef>
          <a:spcPct val="0"/>
        </a:spcBef>
        <a:spcAft>
          <a:spcPct val="0"/>
        </a:spcAft>
        <a:defRPr sz="3200">
          <a:solidFill>
            <a:srgbClr val="FF0000"/>
          </a:solidFill>
          <a:latin typeface="Arial Black" pitchFamily="34" charset="0"/>
        </a:defRPr>
      </a:lvl7pPr>
      <a:lvl8pPr marL="1371600" algn="ctr" rtl="0" fontAlgn="base">
        <a:spcBef>
          <a:spcPct val="0"/>
        </a:spcBef>
        <a:spcAft>
          <a:spcPct val="0"/>
        </a:spcAft>
        <a:defRPr sz="3200">
          <a:solidFill>
            <a:srgbClr val="FF0000"/>
          </a:solidFill>
          <a:latin typeface="Arial Black" pitchFamily="34" charset="0"/>
        </a:defRPr>
      </a:lvl8pPr>
      <a:lvl9pPr marL="1828800" algn="ctr" rtl="0" fontAlgn="base">
        <a:spcBef>
          <a:spcPct val="0"/>
        </a:spcBef>
        <a:spcAft>
          <a:spcPct val="0"/>
        </a:spcAft>
        <a:defRPr sz="3200">
          <a:solidFill>
            <a:srgbClr val="FF0000"/>
          </a:solidFill>
          <a:latin typeface="Arial Black" pitchFamily="34" charset="0"/>
        </a:defRPr>
      </a:lvl9pPr>
    </p:titleStyle>
    <p:bodyStyle>
      <a:lvl1pPr marL="342900" indent="-342900" algn="l" rtl="0" eaLnBrk="0" fontAlgn="base" hangingPunct="0">
        <a:spcBef>
          <a:spcPct val="20000"/>
        </a:spcBef>
        <a:spcAft>
          <a:spcPct val="0"/>
        </a:spcAft>
        <a:buClr>
          <a:srgbClr val="0070C0"/>
        </a:buClr>
        <a:buSzPct val="100000"/>
        <a:buFont typeface="Wingdings" pitchFamily="2" charset="2"/>
        <a:buChar char=""/>
        <a:defRPr sz="2500" b="1" kern="1200">
          <a:solidFill>
            <a:schemeClr val="tx1"/>
          </a:solidFill>
          <a:latin typeface="Arial" pitchFamily="34" charset="0"/>
          <a:ea typeface="+mn-ea"/>
          <a:cs typeface="Arial" pitchFamily="34" charset="0"/>
        </a:defRPr>
      </a:lvl1pPr>
      <a:lvl2pPr marL="742950" indent="-285750" algn="l" rtl="0" eaLnBrk="0" fontAlgn="base" hangingPunct="0">
        <a:spcBef>
          <a:spcPts val="1200"/>
        </a:spcBef>
        <a:spcAft>
          <a:spcPct val="0"/>
        </a:spcAft>
        <a:buFont typeface="Arial" charset="0"/>
        <a:buChar char="•"/>
        <a:defRPr sz="2500" b="1" kern="1200">
          <a:solidFill>
            <a:schemeClr val="tx1"/>
          </a:solidFill>
          <a:latin typeface="Arial" pitchFamily="34" charset="0"/>
          <a:ea typeface="+mn-ea"/>
          <a:cs typeface="Arial" pitchFamily="34" charset="0"/>
        </a:defRPr>
      </a:lvl2pPr>
      <a:lvl3pPr marL="1143000" indent="-228600" algn="l" rtl="0" eaLnBrk="0" fontAlgn="base" hangingPunct="0">
        <a:spcBef>
          <a:spcPts val="1200"/>
        </a:spcBef>
        <a:spcAft>
          <a:spcPct val="0"/>
        </a:spcAft>
        <a:buFont typeface="Calibri" pitchFamily="34" charset="0"/>
        <a:buChar char="–"/>
        <a:defRPr sz="2500" b="1" kern="1200">
          <a:solidFill>
            <a:schemeClr val="tx1"/>
          </a:solidFill>
          <a:latin typeface="Arial" pitchFamily="34" charset="0"/>
          <a:ea typeface="+mn-ea"/>
          <a:cs typeface="Arial" pitchFamily="34" charset="0"/>
        </a:defRPr>
      </a:lvl3pPr>
      <a:lvl4pPr marL="1600200" indent="-228600" algn="l" rtl="0" eaLnBrk="0" fontAlgn="base" hangingPunct="0">
        <a:spcBef>
          <a:spcPts val="1200"/>
        </a:spcBef>
        <a:spcAft>
          <a:spcPct val="0"/>
        </a:spcAft>
        <a:buFont typeface="Wingdings" pitchFamily="2" charset="2"/>
        <a:buChar char="§"/>
        <a:defRPr sz="2500" b="1" kern="1200">
          <a:solidFill>
            <a:schemeClr val="tx1"/>
          </a:solidFill>
          <a:latin typeface="Arial" pitchFamily="34" charset="0"/>
          <a:ea typeface="+mn-ea"/>
          <a:cs typeface="Arial" pitchFamily="34" charset="0"/>
        </a:defRPr>
      </a:lvl4pPr>
      <a:lvl5pPr marL="2057400" indent="-228600" algn="l" rtl="0" eaLnBrk="0" fontAlgn="base" hangingPunct="0">
        <a:spcBef>
          <a:spcPts val="1200"/>
        </a:spcBef>
        <a:spcAft>
          <a:spcPct val="0"/>
        </a:spcAft>
        <a:buFont typeface="Arial" charset="0"/>
        <a:buChar char="»"/>
        <a:defRPr sz="25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Box 7"/>
          <p:cNvSpPr txBox="1">
            <a:spLocks noChangeArrowheads="1"/>
          </p:cNvSpPr>
          <p:nvPr userDrawn="1"/>
        </p:nvSpPr>
        <p:spPr bwMode="auto">
          <a:xfrm>
            <a:off x="6629400" y="6491288"/>
            <a:ext cx="2514600" cy="307975"/>
          </a:xfrm>
          <a:prstGeom prst="rect">
            <a:avLst/>
          </a:prstGeom>
          <a:noFill/>
          <a:ln w="9525">
            <a:noFill/>
            <a:miter lim="800000"/>
            <a:headEnd/>
            <a:tailEnd/>
          </a:ln>
          <a:effectLst/>
        </p:spPr>
        <p:txBody>
          <a:bodyPr/>
          <a:lstStyle/>
          <a:p>
            <a:pPr fontAlgn="auto">
              <a:spcBef>
                <a:spcPts val="0"/>
              </a:spcBef>
              <a:spcAft>
                <a:spcPts val="0"/>
              </a:spcAft>
              <a:defRPr/>
            </a:pPr>
            <a:r>
              <a:rPr lang="en-US" sz="1400" b="1" dirty="0">
                <a:solidFill>
                  <a:srgbClr val="595959"/>
                </a:solidFill>
                <a:latin typeface="Arial" pitchFamily="34" charset="0"/>
                <a:cs typeface="Arial" pitchFamily="34" charset="0"/>
              </a:rPr>
              <a:t>Copyright © 2015 Boat Ed</a:t>
            </a:r>
            <a:r>
              <a:rPr lang="en-US" sz="1400" baseline="20000" dirty="0">
                <a:solidFill>
                  <a:srgbClr val="595959"/>
                </a:solidFill>
                <a:cs typeface="Arial" charset="0"/>
              </a:rPr>
              <a:t>®</a:t>
            </a:r>
            <a:endParaRPr lang="en-US" sz="1400" b="1" dirty="0">
              <a:solidFill>
                <a:srgbClr val="595959"/>
              </a:solidFill>
              <a:latin typeface="Arial" pitchFamily="34" charset="0"/>
              <a:cs typeface="Arial" pitchFamily="34" charset="0"/>
            </a:endParaRPr>
          </a:p>
        </p:txBody>
      </p:sp>
      <p:pic>
        <p:nvPicPr>
          <p:cNvPr id="41987" name="Picture 9" descr="\\Ladybird\Shared_Media\Graphics\KE_Logos\Export_PPT\KE_logo.gif"/>
          <p:cNvPicPr>
            <a:picLocks noChangeAspect="1" noChangeArrowheads="1"/>
          </p:cNvPicPr>
          <p:nvPr userDrawn="1"/>
        </p:nvPicPr>
        <p:blipFill>
          <a:blip r:embed="rId3"/>
          <a:srcRect/>
          <a:stretch>
            <a:fillRect/>
          </a:stretch>
        </p:blipFill>
        <p:spPr bwMode="auto">
          <a:xfrm>
            <a:off x="228600" y="6429375"/>
            <a:ext cx="15240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5.jpe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47.png"/><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47.png"/><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0.png"/><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61.jpeg"/></Relationships>
</file>

<file path=ppt/slides/_rels/slide6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0.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69.jpeg"/></Relationships>
</file>

<file path=ppt/slides/_rels/slide7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p:txBody>
          <a:bodyPr/>
          <a:lstStyle/>
          <a:p>
            <a:pPr eaLnBrk="1" hangingPunct="1"/>
            <a:r>
              <a:rPr lang="en-US" sz="4400" dirty="0"/>
              <a:t>Chapter 3 </a:t>
            </a:r>
            <a:br>
              <a:rPr lang="en-US" dirty="0"/>
            </a:br>
            <a:endParaRPr lang="en-US" sz="5600" dirty="0"/>
          </a:p>
        </p:txBody>
      </p:sp>
      <p:sp>
        <p:nvSpPr>
          <p:cNvPr id="104451" name="Subtitle 2"/>
          <p:cNvSpPr>
            <a:spLocks noGrp="1"/>
          </p:cNvSpPr>
          <p:nvPr>
            <p:ph type="subTitle" idx="1"/>
          </p:nvPr>
        </p:nvSpPr>
        <p:spPr/>
        <p:txBody>
          <a:bodyPr/>
          <a:lstStyle/>
          <a:p>
            <a:r>
              <a:rPr lang="en-US" b="0" dirty="0">
                <a:cs typeface="Arial" charset="0"/>
              </a:rPr>
              <a:t>Operating Your Boat…Safely</a:t>
            </a:r>
            <a:endParaRPr lang="en-US" dirty="0">
              <a:cs typeface="Arial" charset="0"/>
            </a:endParaRPr>
          </a:p>
        </p:txBody>
      </p:sp>
      <p:pic>
        <p:nvPicPr>
          <p:cNvPr id="104452" name="Picture 4" descr="buoy_nun_red.jpg"/>
          <p:cNvPicPr>
            <a:picLocks noChangeAspect="1"/>
          </p:cNvPicPr>
          <p:nvPr/>
        </p:nvPicPr>
        <p:blipFill>
          <a:blip r:embed="rId3"/>
          <a:srcRect/>
          <a:stretch>
            <a:fillRect/>
          </a:stretch>
        </p:blipFill>
        <p:spPr bwMode="auto">
          <a:xfrm>
            <a:off x="3505200" y="1416844"/>
            <a:ext cx="2209800" cy="3314701"/>
          </a:xfrm>
          <a:prstGeom prst="rect">
            <a:avLst/>
          </a:prstGeom>
          <a:noFill/>
          <a:ln w="9525">
            <a:noFill/>
            <a:miter lim="800000"/>
            <a:headEnd/>
            <a:tailEnd/>
          </a:ln>
        </p:spPr>
      </p:pic>
      <p:sp>
        <p:nvSpPr>
          <p:cNvPr id="2" name="TextBox 1"/>
          <p:cNvSpPr txBox="1"/>
          <p:nvPr/>
        </p:nvSpPr>
        <p:spPr>
          <a:xfrm>
            <a:off x="1543538" y="6232769"/>
            <a:ext cx="184666" cy="369332"/>
          </a:xfrm>
          <a:prstGeom prst="rect">
            <a:avLst/>
          </a:prstGeom>
          <a:noFill/>
        </p:spPr>
        <p:txBody>
          <a:bodyPr wrap="none" rtlCol="0">
            <a:spAutoFit/>
          </a:bodyPr>
          <a:lstStyle/>
          <a:p>
            <a:endParaRPr lang="en-US" dirty="0"/>
          </a:p>
        </p:txBody>
      </p:sp>
      <p:pic>
        <p:nvPicPr>
          <p:cNvPr id="7" name="Picture 16" descr="uscga-very-large gra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802092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3"/>
          <p:cNvSpPr>
            <a:spLocks noGrp="1"/>
          </p:cNvSpPr>
          <p:nvPr>
            <p:ph type="title"/>
          </p:nvPr>
        </p:nvSpPr>
        <p:spPr/>
        <p:txBody>
          <a:bodyPr/>
          <a:lstStyle/>
          <a:p>
            <a:r>
              <a:rPr lang="en-US" dirty="0"/>
              <a:t>Navigation Rules</a:t>
            </a:r>
          </a:p>
        </p:txBody>
      </p:sp>
      <p:sp>
        <p:nvSpPr>
          <p:cNvPr id="113667" name="Content Placeholder 5"/>
          <p:cNvSpPr>
            <a:spLocks noGrp="1"/>
          </p:cNvSpPr>
          <p:nvPr>
            <p:ph idx="1"/>
          </p:nvPr>
        </p:nvSpPr>
        <p:spPr>
          <a:xfrm>
            <a:off x="457200" y="1600201"/>
            <a:ext cx="8229600" cy="3352800"/>
          </a:xfrm>
        </p:spPr>
        <p:txBody>
          <a:bodyPr/>
          <a:lstStyle/>
          <a:p>
            <a:pPr marL="347663" indent="-347663" eaLnBrk="1" hangingPunct="1"/>
            <a:r>
              <a:rPr lang="en-US" dirty="0">
                <a:latin typeface="Arial" charset="0"/>
                <a:cs typeface="Arial" charset="0"/>
              </a:rPr>
              <a:t>The action a vessel operator should take when encountering another vessel depends on:</a:t>
            </a:r>
          </a:p>
          <a:p>
            <a:pPr marL="747713" lvl="1" indent="-347663" eaLnBrk="1" hangingPunct="1"/>
            <a:r>
              <a:rPr lang="en-US" dirty="0">
                <a:latin typeface="Arial" charset="0"/>
                <a:cs typeface="Arial" charset="0"/>
              </a:rPr>
              <a:t>How the two vessels are propelled</a:t>
            </a:r>
          </a:p>
          <a:p>
            <a:pPr marL="747713" lvl="1" indent="-347663" eaLnBrk="1" hangingPunct="1"/>
            <a:r>
              <a:rPr lang="en-US" dirty="0">
                <a:latin typeface="Arial" charset="0"/>
                <a:cs typeface="Arial" charset="0"/>
              </a:rPr>
              <a:t>How the two vessels are approaching one another</a:t>
            </a:r>
          </a:p>
        </p:txBody>
      </p:sp>
      <p:pic>
        <p:nvPicPr>
          <p:cNvPr id="6"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
        <p:nvSpPr>
          <p:cNvPr id="2" name="TextBox 1"/>
          <p:cNvSpPr txBox="1"/>
          <p:nvPr/>
        </p:nvSpPr>
        <p:spPr>
          <a:xfrm>
            <a:off x="8229600" y="5785070"/>
            <a:ext cx="583801" cy="307777"/>
          </a:xfrm>
          <a:prstGeom prst="rect">
            <a:avLst/>
          </a:prstGeom>
          <a:noFill/>
        </p:spPr>
        <p:txBody>
          <a:bodyPr wrap="none" rtlCol="0">
            <a:spAutoFit/>
          </a:bodyPr>
          <a:lstStyle/>
          <a:p>
            <a:r>
              <a:rPr lang="en-US" sz="1400" b="1" dirty="0">
                <a:solidFill>
                  <a:srgbClr val="660066"/>
                </a:solidFill>
              </a:rPr>
              <a:t>Q-25</a:t>
            </a:r>
          </a:p>
        </p:txBody>
      </p:sp>
    </p:spTree>
    <p:extLst>
      <p:ext uri="{BB962C8B-B14F-4D97-AF65-F5344CB8AC3E}">
        <p14:creationId xmlns:p14="http://schemas.microsoft.com/office/powerpoint/2010/main" val="4754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6"/>
          <p:cNvSpPr>
            <a:spLocks noGrp="1"/>
          </p:cNvSpPr>
          <p:nvPr>
            <p:ph type="title"/>
          </p:nvPr>
        </p:nvSpPr>
        <p:spPr/>
        <p:txBody>
          <a:bodyPr/>
          <a:lstStyle/>
          <a:p>
            <a:r>
              <a:rPr lang="en-US" dirty="0"/>
              <a:t>Navigation Rules</a:t>
            </a:r>
          </a:p>
        </p:txBody>
      </p:sp>
      <p:sp>
        <p:nvSpPr>
          <p:cNvPr id="113667" name="Content Placeholder 5"/>
          <p:cNvSpPr>
            <a:spLocks noGrp="1"/>
          </p:cNvSpPr>
          <p:nvPr>
            <p:ph idx="1"/>
          </p:nvPr>
        </p:nvSpPr>
        <p:spPr>
          <a:xfrm>
            <a:off x="457200" y="1600201"/>
            <a:ext cx="8229600" cy="3733800"/>
          </a:xfrm>
        </p:spPr>
        <p:txBody>
          <a:bodyPr/>
          <a:lstStyle/>
          <a:p>
            <a:r>
              <a:rPr lang="en-US" dirty="0">
                <a:latin typeface="Arial" charset="0"/>
                <a:cs typeface="Arial" charset="0"/>
              </a:rPr>
              <a:t>Always give way to:</a:t>
            </a:r>
          </a:p>
          <a:p>
            <a:pPr lvl="1"/>
            <a:r>
              <a:rPr lang="en-US" dirty="0">
                <a:latin typeface="Arial" charset="0"/>
                <a:cs typeface="Arial" charset="0"/>
              </a:rPr>
              <a:t>Anchored or disabled vessels</a:t>
            </a:r>
          </a:p>
          <a:p>
            <a:pPr lvl="1"/>
            <a:r>
              <a:rPr lang="en-US" dirty="0">
                <a:latin typeface="Arial" charset="0"/>
                <a:cs typeface="Arial" charset="0"/>
              </a:rPr>
              <a:t>Vessels restricted in their ability to maneuver</a:t>
            </a:r>
          </a:p>
          <a:p>
            <a:pPr lvl="1"/>
            <a:r>
              <a:rPr lang="en-US" dirty="0">
                <a:latin typeface="Arial" charset="0"/>
                <a:cs typeface="Arial" charset="0"/>
              </a:rPr>
              <a:t>Vessels constrained by their draft</a:t>
            </a:r>
          </a:p>
          <a:p>
            <a:pPr lvl="1"/>
            <a:r>
              <a:rPr lang="en-US" dirty="0">
                <a:latin typeface="Arial" charset="0"/>
                <a:cs typeface="Arial" charset="0"/>
              </a:rPr>
              <a:t>Commercial fishing vessels</a:t>
            </a:r>
          </a:p>
        </p:txBody>
      </p:sp>
      <p:pic>
        <p:nvPicPr>
          <p:cNvPr id="6"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74156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6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3"/>
          <p:cNvSpPr>
            <a:spLocks noGrp="1"/>
          </p:cNvSpPr>
          <p:nvPr>
            <p:ph type="title"/>
          </p:nvPr>
        </p:nvSpPr>
        <p:spPr>
          <a:xfrm>
            <a:off x="0" y="78154"/>
            <a:ext cx="9144000" cy="1143000"/>
          </a:xfrm>
        </p:spPr>
        <p:txBody>
          <a:bodyPr/>
          <a:lstStyle/>
          <a:p>
            <a:r>
              <a:rPr lang="en-US" dirty="0"/>
              <a:t>Hierarchy of </a:t>
            </a:r>
            <a:br>
              <a:rPr lang="en-US" dirty="0"/>
            </a:br>
            <a:r>
              <a:rPr lang="en-US" dirty="0"/>
              <a:t>Maneuverability</a:t>
            </a:r>
          </a:p>
        </p:txBody>
      </p:sp>
      <p:sp>
        <p:nvSpPr>
          <p:cNvPr id="2" name="Content Placeholder 1"/>
          <p:cNvSpPr>
            <a:spLocks noGrp="1"/>
          </p:cNvSpPr>
          <p:nvPr>
            <p:ph sz="half" idx="2"/>
          </p:nvPr>
        </p:nvSpPr>
        <p:spPr/>
        <p:txBody>
          <a:bodyPr/>
          <a:lstStyle/>
          <a:p>
            <a:endParaRPr lang="en-US" dirty="0"/>
          </a:p>
        </p:txBody>
      </p:sp>
      <p:pic>
        <p:nvPicPr>
          <p:cNvPr id="9" name="Picture 8" descr="orde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8229600" cy="4454525"/>
          </a:xfrm>
          <a:prstGeom prst="rect">
            <a:avLst/>
          </a:prstGeom>
          <a:noFill/>
          <a:ln w="57150">
            <a:solidFill>
              <a:schemeClr val="hlink"/>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pic>
      <p:pic>
        <p:nvPicPr>
          <p:cNvPr id="7" name="Picture 16" descr="uscga-very-large gra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881120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3"/>
          <p:cNvSpPr>
            <a:spLocks noGrp="1"/>
          </p:cNvSpPr>
          <p:nvPr>
            <p:ph type="title"/>
          </p:nvPr>
        </p:nvSpPr>
        <p:spPr>
          <a:xfrm>
            <a:off x="0" y="78154"/>
            <a:ext cx="9144000" cy="1143000"/>
          </a:xfrm>
        </p:spPr>
        <p:txBody>
          <a:bodyPr/>
          <a:lstStyle/>
          <a:p>
            <a:r>
              <a:rPr lang="en-US" dirty="0"/>
              <a:t>Sectors</a:t>
            </a:r>
          </a:p>
        </p:txBody>
      </p:sp>
      <p:sp>
        <p:nvSpPr>
          <p:cNvPr id="10" name="Oval 9"/>
          <p:cNvSpPr>
            <a:spLocks noChangeArrowheads="1"/>
          </p:cNvSpPr>
          <p:nvPr/>
        </p:nvSpPr>
        <p:spPr bwMode="auto">
          <a:xfrm>
            <a:off x="1600200" y="1219200"/>
            <a:ext cx="5386388" cy="515620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1" hangingPunct="1"/>
            <a:r>
              <a:rPr lang="en-US" b="1" dirty="0">
                <a:solidFill>
                  <a:schemeClr val="bg1"/>
                </a:solidFill>
              </a:rPr>
              <a:t>White Sector</a:t>
            </a:r>
          </a:p>
        </p:txBody>
      </p:sp>
      <p:pic>
        <p:nvPicPr>
          <p:cNvPr id="11" name="Picture 10" descr="sidelights copy"/>
          <p:cNvPicPr>
            <a:picLocks noChangeAspect="1" noChangeArrowheads="1"/>
          </p:cNvPicPr>
          <p:nvPr/>
        </p:nvPicPr>
        <p:blipFill>
          <a:blip r:embed="rId3">
            <a:clrChange>
              <a:clrFrom>
                <a:srgbClr val="6B83D9"/>
              </a:clrFrom>
              <a:clrTo>
                <a:srgbClr val="6B83D9">
                  <a:alpha val="0"/>
                </a:srgbClr>
              </a:clrTo>
            </a:clrChange>
            <a:extLst>
              <a:ext uri="{28A0092B-C50C-407E-A947-70E740481C1C}">
                <a14:useLocalDpi xmlns:a14="http://schemas.microsoft.com/office/drawing/2010/main" val="0"/>
              </a:ext>
            </a:extLst>
          </a:blip>
          <a:srcRect/>
          <a:stretch>
            <a:fillRect/>
          </a:stretch>
        </p:blipFill>
        <p:spPr bwMode="auto">
          <a:xfrm>
            <a:off x="1447800" y="990600"/>
            <a:ext cx="56261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pic>
      <p:sp>
        <p:nvSpPr>
          <p:cNvPr id="4" name="Rectangle 3"/>
          <p:cNvSpPr/>
          <p:nvPr/>
        </p:nvSpPr>
        <p:spPr>
          <a:xfrm>
            <a:off x="3429000" y="5715000"/>
            <a:ext cx="1981200" cy="646331"/>
          </a:xfrm>
          <a:prstGeom prst="rect">
            <a:avLst/>
          </a:prstGeom>
        </p:spPr>
        <p:txBody>
          <a:bodyPr wrap="square">
            <a:spAutoFit/>
          </a:bodyPr>
          <a:lstStyle/>
          <a:p>
            <a:pPr algn="ctr" eaLnBrk="1" hangingPunct="1"/>
            <a:r>
              <a:rPr lang="en-US" b="1" dirty="0">
                <a:solidFill>
                  <a:srgbClr val="000000"/>
                </a:solidFill>
              </a:rPr>
              <a:t>White Sector</a:t>
            </a:r>
          </a:p>
          <a:p>
            <a:pPr algn="ctr" eaLnBrk="1" hangingPunct="1"/>
            <a:r>
              <a:rPr lang="en-US" b="1" dirty="0">
                <a:solidFill>
                  <a:srgbClr val="000000"/>
                </a:solidFill>
              </a:rPr>
              <a:t>135°</a:t>
            </a:r>
          </a:p>
        </p:txBody>
      </p:sp>
      <p:sp>
        <p:nvSpPr>
          <p:cNvPr id="5" name="Rectangle 4"/>
          <p:cNvSpPr/>
          <p:nvPr/>
        </p:nvSpPr>
        <p:spPr>
          <a:xfrm>
            <a:off x="5410200" y="2743200"/>
            <a:ext cx="1066800" cy="646331"/>
          </a:xfrm>
          <a:prstGeom prst="rect">
            <a:avLst/>
          </a:prstGeom>
        </p:spPr>
        <p:txBody>
          <a:bodyPr wrap="square">
            <a:spAutoFit/>
          </a:bodyPr>
          <a:lstStyle/>
          <a:p>
            <a:pPr algn="ctr" eaLnBrk="1" hangingPunct="1"/>
            <a:r>
              <a:rPr lang="en-US" b="1" dirty="0">
                <a:solidFill>
                  <a:schemeClr val="bg1"/>
                </a:solidFill>
              </a:rPr>
              <a:t>Green</a:t>
            </a:r>
          </a:p>
          <a:p>
            <a:pPr algn="ctr" eaLnBrk="1" hangingPunct="1"/>
            <a:r>
              <a:rPr lang="en-US" b="1" dirty="0">
                <a:solidFill>
                  <a:schemeClr val="bg1"/>
                </a:solidFill>
              </a:rPr>
              <a:t>Sector</a:t>
            </a:r>
          </a:p>
        </p:txBody>
      </p:sp>
      <p:sp>
        <p:nvSpPr>
          <p:cNvPr id="12" name="Rectangle 11"/>
          <p:cNvSpPr/>
          <p:nvPr/>
        </p:nvSpPr>
        <p:spPr>
          <a:xfrm>
            <a:off x="2362200" y="2743200"/>
            <a:ext cx="990600" cy="646331"/>
          </a:xfrm>
          <a:prstGeom prst="rect">
            <a:avLst/>
          </a:prstGeom>
        </p:spPr>
        <p:txBody>
          <a:bodyPr wrap="square">
            <a:spAutoFit/>
          </a:bodyPr>
          <a:lstStyle/>
          <a:p>
            <a:pPr algn="ctr" eaLnBrk="1" hangingPunct="1"/>
            <a:r>
              <a:rPr lang="en-US" b="1" dirty="0">
                <a:solidFill>
                  <a:schemeClr val="bg1"/>
                </a:solidFill>
              </a:rPr>
              <a:t>Red</a:t>
            </a:r>
          </a:p>
          <a:p>
            <a:pPr algn="ctr" eaLnBrk="1" hangingPunct="1"/>
            <a:r>
              <a:rPr lang="en-US" b="1" dirty="0">
                <a:solidFill>
                  <a:schemeClr val="bg1"/>
                </a:solidFill>
              </a:rPr>
              <a:t>Sector</a:t>
            </a:r>
          </a:p>
        </p:txBody>
      </p:sp>
      <p:sp>
        <p:nvSpPr>
          <p:cNvPr id="13" name="Rectangle 12"/>
          <p:cNvSpPr/>
          <p:nvPr/>
        </p:nvSpPr>
        <p:spPr>
          <a:xfrm rot="19096921">
            <a:off x="930335" y="2215059"/>
            <a:ext cx="843575" cy="369332"/>
          </a:xfrm>
          <a:prstGeom prst="rect">
            <a:avLst/>
          </a:prstGeom>
        </p:spPr>
        <p:txBody>
          <a:bodyPr wrap="none">
            <a:spAutoFit/>
          </a:bodyPr>
          <a:lstStyle/>
          <a:p>
            <a:pPr eaLnBrk="1" hangingPunct="1"/>
            <a:r>
              <a:rPr lang="en-US" b="1" dirty="0">
                <a:solidFill>
                  <a:schemeClr val="tx2"/>
                </a:solidFill>
              </a:rPr>
              <a:t>112.5</a:t>
            </a:r>
            <a:r>
              <a:rPr lang="en-US" b="1" baseline="30000" dirty="0">
                <a:solidFill>
                  <a:schemeClr val="tx2"/>
                </a:solidFill>
              </a:rPr>
              <a:t>o</a:t>
            </a:r>
            <a:endParaRPr lang="en-US" b="1" dirty="0">
              <a:solidFill>
                <a:schemeClr val="tx2"/>
              </a:solidFill>
            </a:endParaRPr>
          </a:p>
        </p:txBody>
      </p:sp>
      <p:sp>
        <p:nvSpPr>
          <p:cNvPr id="14" name="Rectangle 13"/>
          <p:cNvSpPr/>
          <p:nvPr/>
        </p:nvSpPr>
        <p:spPr>
          <a:xfrm rot="3071667">
            <a:off x="6768245" y="2317150"/>
            <a:ext cx="843575" cy="369332"/>
          </a:xfrm>
          <a:prstGeom prst="rect">
            <a:avLst/>
          </a:prstGeom>
        </p:spPr>
        <p:txBody>
          <a:bodyPr wrap="none">
            <a:spAutoFit/>
          </a:bodyPr>
          <a:lstStyle/>
          <a:p>
            <a:pPr eaLnBrk="1" hangingPunct="1"/>
            <a:r>
              <a:rPr lang="en-US" b="1" dirty="0">
                <a:solidFill>
                  <a:schemeClr val="tx2"/>
                </a:solidFill>
              </a:rPr>
              <a:t>112.5</a:t>
            </a:r>
            <a:r>
              <a:rPr lang="en-US" b="1" baseline="30000" dirty="0">
                <a:solidFill>
                  <a:schemeClr val="tx2"/>
                </a:solidFill>
              </a:rPr>
              <a:t>o</a:t>
            </a:r>
            <a:endParaRPr lang="en-US" b="1" dirty="0">
              <a:solidFill>
                <a:schemeClr val="tx2"/>
              </a:solidFill>
            </a:endParaRPr>
          </a:p>
        </p:txBody>
      </p:sp>
      <p:pic>
        <p:nvPicPr>
          <p:cNvPr id="15" name="Picture 16" descr="uscga-very-large gray"/>
          <p:cNvPicPr>
            <a:picLocks noGrp="1" noChangeAspect="1" noChangeArrowheads="1"/>
          </p:cNvPicPr>
          <p:nvPr>
            <p:ph sz="quarter" idx="4294967295"/>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587201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4"/>
          <p:cNvSpPr>
            <a:spLocks noGrp="1"/>
          </p:cNvSpPr>
          <p:nvPr>
            <p:ph type="title"/>
          </p:nvPr>
        </p:nvSpPr>
        <p:spPr>
          <a:xfrm>
            <a:off x="457200" y="0"/>
            <a:ext cx="8229600" cy="1143000"/>
          </a:xfrm>
        </p:spPr>
        <p:txBody>
          <a:bodyPr/>
          <a:lstStyle/>
          <a:p>
            <a:r>
              <a:rPr lang="en-US" dirty="0"/>
              <a:t>Navigation Rules</a:t>
            </a:r>
          </a:p>
        </p:txBody>
      </p:sp>
      <p:sp>
        <p:nvSpPr>
          <p:cNvPr id="114691" name="Content Placeholder 6"/>
          <p:cNvSpPr>
            <a:spLocks noGrp="1"/>
          </p:cNvSpPr>
          <p:nvPr>
            <p:ph idx="1"/>
          </p:nvPr>
        </p:nvSpPr>
        <p:spPr>
          <a:xfrm>
            <a:off x="533400" y="1295400"/>
            <a:ext cx="8229600" cy="3505200"/>
          </a:xfrm>
        </p:spPr>
        <p:txBody>
          <a:bodyPr/>
          <a:lstStyle/>
          <a:p>
            <a:r>
              <a:rPr lang="en-US" dirty="0">
                <a:latin typeface="Arial" charset="0"/>
                <a:cs typeface="Arial" charset="0"/>
              </a:rPr>
              <a:t>Two terms help explain what to do when encountering other vessels.</a:t>
            </a:r>
          </a:p>
        </p:txBody>
      </p:sp>
      <p:sp>
        <p:nvSpPr>
          <p:cNvPr id="114692" name="TextBox 5"/>
          <p:cNvSpPr txBox="1">
            <a:spLocks noChangeArrowheads="1"/>
          </p:cNvSpPr>
          <p:nvPr/>
        </p:nvSpPr>
        <p:spPr bwMode="auto">
          <a:xfrm>
            <a:off x="5334000" y="2895600"/>
            <a:ext cx="2362200" cy="400050"/>
          </a:xfrm>
          <a:prstGeom prst="rect">
            <a:avLst/>
          </a:prstGeom>
          <a:noFill/>
          <a:ln w="9525">
            <a:noFill/>
            <a:miter lim="800000"/>
            <a:headEnd/>
            <a:tailEnd/>
          </a:ln>
        </p:spPr>
        <p:txBody>
          <a:bodyPr>
            <a:spAutoFit/>
          </a:bodyPr>
          <a:lstStyle/>
          <a:p>
            <a:r>
              <a:rPr lang="en-US" sz="2000" b="1" dirty="0"/>
              <a:t>Give-Way Vessel</a:t>
            </a:r>
          </a:p>
        </p:txBody>
      </p:sp>
      <p:sp>
        <p:nvSpPr>
          <p:cNvPr id="114693" name="Rectangle 6"/>
          <p:cNvSpPr>
            <a:spLocks noChangeArrowheads="1"/>
          </p:cNvSpPr>
          <p:nvPr/>
        </p:nvSpPr>
        <p:spPr bwMode="auto">
          <a:xfrm>
            <a:off x="5410200" y="4419600"/>
            <a:ext cx="2005013" cy="369888"/>
          </a:xfrm>
          <a:prstGeom prst="rect">
            <a:avLst/>
          </a:prstGeom>
          <a:noFill/>
          <a:ln w="9525">
            <a:noFill/>
            <a:miter lim="800000"/>
            <a:headEnd/>
            <a:tailEnd/>
          </a:ln>
        </p:spPr>
        <p:txBody>
          <a:bodyPr wrap="none">
            <a:spAutoFit/>
          </a:bodyPr>
          <a:lstStyle/>
          <a:p>
            <a:r>
              <a:rPr lang="en-US" b="1" dirty="0"/>
              <a:t>Stand-On Vessel</a:t>
            </a:r>
          </a:p>
        </p:txBody>
      </p:sp>
      <p:pic>
        <p:nvPicPr>
          <p:cNvPr id="114694" name="Picture 7" descr="encounter_sail_head-on_terms.jpg"/>
          <p:cNvPicPr>
            <a:picLocks noChangeAspect="1"/>
          </p:cNvPicPr>
          <p:nvPr/>
        </p:nvPicPr>
        <p:blipFill>
          <a:blip r:embed="rId3"/>
          <a:srcRect/>
          <a:stretch>
            <a:fillRect/>
          </a:stretch>
        </p:blipFill>
        <p:spPr bwMode="auto">
          <a:xfrm>
            <a:off x="1905000" y="2362200"/>
            <a:ext cx="3486150" cy="3006022"/>
          </a:xfrm>
          <a:prstGeom prst="rect">
            <a:avLst/>
          </a:prstGeom>
          <a:noFill/>
          <a:ln w="9525">
            <a:noFill/>
            <a:miter lim="800000"/>
            <a:headEnd/>
            <a:tailEnd/>
          </a:ln>
        </p:spPr>
      </p:pic>
      <p:pic>
        <p:nvPicPr>
          <p:cNvPr id="9" name="Picture 16" descr="uscga-very-large gra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
        <p:nvSpPr>
          <p:cNvPr id="2" name="TextBox 1"/>
          <p:cNvSpPr txBox="1"/>
          <p:nvPr/>
        </p:nvSpPr>
        <p:spPr>
          <a:xfrm>
            <a:off x="8185949" y="5783514"/>
            <a:ext cx="526782" cy="276999"/>
          </a:xfrm>
          <a:prstGeom prst="rect">
            <a:avLst/>
          </a:prstGeom>
          <a:noFill/>
        </p:spPr>
        <p:txBody>
          <a:bodyPr wrap="none" rtlCol="0">
            <a:spAutoFit/>
          </a:bodyPr>
          <a:lstStyle/>
          <a:p>
            <a:r>
              <a:rPr lang="en-US" sz="1200" b="1" dirty="0">
                <a:solidFill>
                  <a:srgbClr val="660066"/>
                </a:solidFill>
              </a:rPr>
              <a:t>Q-46</a:t>
            </a:r>
          </a:p>
        </p:txBody>
      </p:sp>
    </p:spTree>
    <p:extLst>
      <p:ext uri="{BB962C8B-B14F-4D97-AF65-F5344CB8AC3E}">
        <p14:creationId xmlns:p14="http://schemas.microsoft.com/office/powerpoint/2010/main" val="4011276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4"/>
          <p:cNvSpPr>
            <a:spLocks noGrp="1"/>
          </p:cNvSpPr>
          <p:nvPr>
            <p:ph type="title"/>
          </p:nvPr>
        </p:nvSpPr>
        <p:spPr>
          <a:xfrm>
            <a:off x="457200" y="0"/>
            <a:ext cx="8229600" cy="1143000"/>
          </a:xfrm>
        </p:spPr>
        <p:txBody>
          <a:bodyPr/>
          <a:lstStyle/>
          <a:p>
            <a:r>
              <a:rPr lang="en-US" dirty="0"/>
              <a:t>Meeting Head-On</a:t>
            </a:r>
          </a:p>
        </p:txBody>
      </p:sp>
      <p:sp>
        <p:nvSpPr>
          <p:cNvPr id="114691" name="Content Placeholder 6"/>
          <p:cNvSpPr>
            <a:spLocks noGrp="1"/>
          </p:cNvSpPr>
          <p:nvPr>
            <p:ph idx="1"/>
          </p:nvPr>
        </p:nvSpPr>
        <p:spPr>
          <a:xfrm>
            <a:off x="457200" y="1219200"/>
            <a:ext cx="4191000" cy="3657600"/>
          </a:xfrm>
        </p:spPr>
        <p:txBody>
          <a:bodyPr/>
          <a:lstStyle/>
          <a:p>
            <a:pPr marL="0" indent="0">
              <a:buNone/>
            </a:pPr>
            <a:endParaRPr lang="en-US" dirty="0">
              <a:latin typeface="Arial" charset="0"/>
              <a:cs typeface="Arial" charset="0"/>
            </a:endParaRPr>
          </a:p>
        </p:txBody>
      </p:sp>
      <p:grpSp>
        <p:nvGrpSpPr>
          <p:cNvPr id="9" name="Group 3"/>
          <p:cNvGrpSpPr>
            <a:grpSpLocks/>
          </p:cNvGrpSpPr>
          <p:nvPr/>
        </p:nvGrpSpPr>
        <p:grpSpPr bwMode="auto">
          <a:xfrm>
            <a:off x="381000" y="2286000"/>
            <a:ext cx="4495800" cy="2290763"/>
            <a:chOff x="240" y="1440"/>
            <a:chExt cx="2832" cy="1443"/>
          </a:xfrm>
        </p:grpSpPr>
        <p:pic>
          <p:nvPicPr>
            <p:cNvPr id="10" name="Picture 4" descr="head on meeti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 y="1440"/>
              <a:ext cx="2706" cy="1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Box 5"/>
            <p:cNvSpPr txBox="1">
              <a:spLocks noChangeArrowheads="1"/>
            </p:cNvSpPr>
            <p:nvPr/>
          </p:nvSpPr>
          <p:spPr bwMode="auto">
            <a:xfrm>
              <a:off x="2028" y="1440"/>
              <a:ext cx="104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t>Power</a:t>
              </a:r>
            </a:p>
            <a:p>
              <a:pPr algn="ctr" eaLnBrk="1" hangingPunct="1"/>
              <a:r>
                <a:rPr lang="en-US" b="1" dirty="0"/>
                <a:t>Give Way!</a:t>
              </a:r>
            </a:p>
          </p:txBody>
        </p:sp>
        <p:sp>
          <p:nvSpPr>
            <p:cNvPr id="12" name="Text Box 6"/>
            <p:cNvSpPr txBox="1">
              <a:spLocks noChangeArrowheads="1"/>
            </p:cNvSpPr>
            <p:nvPr/>
          </p:nvSpPr>
          <p:spPr bwMode="auto">
            <a:xfrm>
              <a:off x="240" y="2352"/>
              <a:ext cx="104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t>Power</a:t>
              </a:r>
            </a:p>
            <a:p>
              <a:pPr algn="ctr" eaLnBrk="1" hangingPunct="1"/>
              <a:r>
                <a:rPr lang="en-US" b="1" dirty="0"/>
                <a:t>Give Way!</a:t>
              </a:r>
            </a:p>
          </p:txBody>
        </p:sp>
      </p:grpSp>
      <p:grpSp>
        <p:nvGrpSpPr>
          <p:cNvPr id="13" name="Group 7"/>
          <p:cNvGrpSpPr>
            <a:grpSpLocks/>
          </p:cNvGrpSpPr>
          <p:nvPr/>
        </p:nvGrpSpPr>
        <p:grpSpPr bwMode="auto">
          <a:xfrm>
            <a:off x="4800600" y="3200400"/>
            <a:ext cx="4040187" cy="2819400"/>
            <a:chOff x="2879" y="1968"/>
            <a:chExt cx="2776" cy="1814"/>
          </a:xfrm>
        </p:grpSpPr>
        <p:pic>
          <p:nvPicPr>
            <p:cNvPr id="14" name="Picture 8" descr="head on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2075"/>
              <a:ext cx="2775" cy="1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 Box 9"/>
            <p:cNvSpPr txBox="1">
              <a:spLocks noChangeArrowheads="1"/>
            </p:cNvSpPr>
            <p:nvPr/>
          </p:nvSpPr>
          <p:spPr bwMode="auto">
            <a:xfrm>
              <a:off x="4519" y="1968"/>
              <a:ext cx="104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t>Power</a:t>
              </a:r>
            </a:p>
            <a:p>
              <a:pPr algn="ctr" eaLnBrk="1" hangingPunct="1"/>
              <a:r>
                <a:rPr lang="en-US" b="1" dirty="0"/>
                <a:t>Give Way!</a:t>
              </a:r>
            </a:p>
          </p:txBody>
        </p:sp>
        <p:sp>
          <p:nvSpPr>
            <p:cNvPr id="16" name="Text Box 10"/>
            <p:cNvSpPr txBox="1">
              <a:spLocks noChangeArrowheads="1"/>
            </p:cNvSpPr>
            <p:nvPr/>
          </p:nvSpPr>
          <p:spPr bwMode="auto">
            <a:xfrm>
              <a:off x="2879" y="3264"/>
              <a:ext cx="1000"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t>Sail</a:t>
              </a:r>
            </a:p>
            <a:p>
              <a:pPr algn="ctr" eaLnBrk="1" hangingPunct="1"/>
              <a:r>
                <a:rPr lang="en-US" b="1" dirty="0"/>
                <a:t>Stand on!</a:t>
              </a:r>
            </a:p>
          </p:txBody>
        </p:sp>
      </p:grpSp>
      <p:pic>
        <p:nvPicPr>
          <p:cNvPr id="17" name="Picture 16" descr="uscga-very-large gray"/>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416936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ppt_x</p:attrName>
                                        </p:attrNameLst>
                                      </p:cBhvr>
                                      <p:tavLst>
                                        <p:tav tm="0">
                                          <p:val>
                                            <p:strVal val="#ppt_x-#ppt_w/2"/>
                                          </p:val>
                                        </p:tav>
                                        <p:tav tm="100000">
                                          <p:val>
                                            <p:strVal val="#ppt_x"/>
                                          </p:val>
                                        </p:tav>
                                      </p:tavLst>
                                    </p:anim>
                                    <p:anim calcmode="lin" valueType="num">
                                      <p:cBhvr>
                                        <p:cTn id="16" dur="500" fill="hold"/>
                                        <p:tgtEl>
                                          <p:spTgt spid="13"/>
                                        </p:tgtEl>
                                        <p:attrNameLst>
                                          <p:attrName>ppt_y</p:attrName>
                                        </p:attrNameLst>
                                      </p:cBhvr>
                                      <p:tavLst>
                                        <p:tav tm="0">
                                          <p:val>
                                            <p:strVal val="#ppt_y"/>
                                          </p:val>
                                        </p:tav>
                                        <p:tav tm="100000">
                                          <p:val>
                                            <p:strVal val="#ppt_y"/>
                                          </p:val>
                                        </p:tav>
                                      </p:tavLst>
                                    </p:anim>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4"/>
          <p:cNvSpPr>
            <a:spLocks noGrp="1"/>
          </p:cNvSpPr>
          <p:nvPr>
            <p:ph type="title"/>
          </p:nvPr>
        </p:nvSpPr>
        <p:spPr>
          <a:xfrm>
            <a:off x="457200" y="0"/>
            <a:ext cx="8229600" cy="1143000"/>
          </a:xfrm>
        </p:spPr>
        <p:txBody>
          <a:bodyPr/>
          <a:lstStyle/>
          <a:p>
            <a:r>
              <a:rPr lang="en-US" dirty="0"/>
              <a:t>Crossing Situations</a:t>
            </a:r>
          </a:p>
        </p:txBody>
      </p:sp>
      <p:sp>
        <p:nvSpPr>
          <p:cNvPr id="2" name="TextBox 1"/>
          <p:cNvSpPr txBox="1"/>
          <p:nvPr/>
        </p:nvSpPr>
        <p:spPr>
          <a:xfrm>
            <a:off x="2129692" y="2774462"/>
            <a:ext cx="184666" cy="369332"/>
          </a:xfrm>
          <a:prstGeom prst="rect">
            <a:avLst/>
          </a:prstGeom>
          <a:noFill/>
        </p:spPr>
        <p:txBody>
          <a:bodyPr wrap="none" rtlCol="0">
            <a:spAutoFit/>
          </a:bodyPr>
          <a:lstStyle/>
          <a:p>
            <a:endParaRPr lang="en-US" dirty="0"/>
          </a:p>
        </p:txBody>
      </p:sp>
      <p:grpSp>
        <p:nvGrpSpPr>
          <p:cNvPr id="17" name="Group 24"/>
          <p:cNvGrpSpPr>
            <a:grpSpLocks/>
          </p:cNvGrpSpPr>
          <p:nvPr/>
        </p:nvGrpSpPr>
        <p:grpSpPr bwMode="auto">
          <a:xfrm>
            <a:off x="609600" y="1447800"/>
            <a:ext cx="3400425" cy="3798888"/>
            <a:chOff x="460" y="1306"/>
            <a:chExt cx="2142" cy="2393"/>
          </a:xfrm>
        </p:grpSpPr>
        <p:pic>
          <p:nvPicPr>
            <p:cNvPr id="18" name="Picture 4" descr="2cros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 y="1743"/>
              <a:ext cx="2142" cy="1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ext Box 5"/>
            <p:cNvSpPr txBox="1">
              <a:spLocks noChangeArrowheads="1"/>
            </p:cNvSpPr>
            <p:nvPr/>
          </p:nvSpPr>
          <p:spPr bwMode="auto">
            <a:xfrm>
              <a:off x="1394" y="1306"/>
              <a:ext cx="1150"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t>Power boat</a:t>
              </a:r>
            </a:p>
            <a:p>
              <a:pPr algn="ctr" eaLnBrk="1" hangingPunct="1"/>
              <a:r>
                <a:rPr lang="en-US" b="1" dirty="0"/>
                <a:t>Stand on</a:t>
              </a:r>
            </a:p>
          </p:txBody>
        </p:sp>
        <p:sp>
          <p:nvSpPr>
            <p:cNvPr id="20" name="Text Box 6"/>
            <p:cNvSpPr txBox="1">
              <a:spLocks noChangeArrowheads="1"/>
            </p:cNvSpPr>
            <p:nvPr/>
          </p:nvSpPr>
          <p:spPr bwMode="auto">
            <a:xfrm>
              <a:off x="576" y="3181"/>
              <a:ext cx="1150"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t>Power boat</a:t>
              </a:r>
            </a:p>
            <a:p>
              <a:pPr algn="ctr" eaLnBrk="1" hangingPunct="1"/>
              <a:r>
                <a:rPr lang="en-US" b="1" dirty="0"/>
                <a:t>Give way</a:t>
              </a:r>
            </a:p>
          </p:txBody>
        </p:sp>
      </p:grpSp>
      <p:grpSp>
        <p:nvGrpSpPr>
          <p:cNvPr id="21" name="Group 25"/>
          <p:cNvGrpSpPr>
            <a:grpSpLocks/>
          </p:cNvGrpSpPr>
          <p:nvPr/>
        </p:nvGrpSpPr>
        <p:grpSpPr bwMode="auto">
          <a:xfrm>
            <a:off x="3733800" y="2438400"/>
            <a:ext cx="5162550" cy="3265487"/>
            <a:chOff x="2412" y="1901"/>
            <a:chExt cx="3252" cy="2057"/>
          </a:xfrm>
        </p:grpSpPr>
        <p:pic>
          <p:nvPicPr>
            <p:cNvPr id="22" name="Picture 8" descr="3cross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 y="1901"/>
              <a:ext cx="2983" cy="1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Text Box 9"/>
            <p:cNvSpPr txBox="1">
              <a:spLocks noChangeArrowheads="1"/>
            </p:cNvSpPr>
            <p:nvPr/>
          </p:nvSpPr>
          <p:spPr bwMode="auto">
            <a:xfrm>
              <a:off x="2412" y="3440"/>
              <a:ext cx="936"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Sail boat</a:t>
              </a:r>
            </a:p>
            <a:p>
              <a:pPr eaLnBrk="1" hangingPunct="1"/>
              <a:r>
                <a:rPr lang="en-US" b="1" dirty="0"/>
                <a:t>Stand on</a:t>
              </a:r>
            </a:p>
          </p:txBody>
        </p:sp>
        <p:sp>
          <p:nvSpPr>
            <p:cNvPr id="24" name="Text Box 10"/>
            <p:cNvSpPr txBox="1">
              <a:spLocks noChangeArrowheads="1"/>
            </p:cNvSpPr>
            <p:nvPr/>
          </p:nvSpPr>
          <p:spPr bwMode="auto">
            <a:xfrm>
              <a:off x="4370" y="1901"/>
              <a:ext cx="1150"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t>Power boat</a:t>
              </a:r>
            </a:p>
            <a:p>
              <a:pPr algn="ctr" eaLnBrk="1" hangingPunct="1"/>
              <a:r>
                <a:rPr lang="en-US" b="1" dirty="0"/>
                <a:t>Give way</a:t>
              </a:r>
            </a:p>
          </p:txBody>
        </p:sp>
      </p:grpSp>
      <p:pic>
        <p:nvPicPr>
          <p:cNvPr id="13" name="Picture 16" descr="uscga-very-large gray"/>
          <p:cNvPicPr>
            <a:picLocks noGrp="1" noChangeAspect="1" noChangeArrowheads="1"/>
          </p:cNvPicPr>
          <p:nvPr>
            <p:ph sz="quarter" idx="4294967295"/>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202114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ppt_w/2"/>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ppt_w</p:attrName>
                                        </p:attrNameLst>
                                      </p:cBhvr>
                                      <p:tavLst>
                                        <p:tav tm="0">
                                          <p:val>
                                            <p:fltVal val="0"/>
                                          </p:val>
                                        </p:tav>
                                        <p:tav tm="100000">
                                          <p:val>
                                            <p:strVal val="#ppt_w"/>
                                          </p:val>
                                        </p:tav>
                                      </p:tavLst>
                                    </p:anim>
                                    <p:anim calcmode="lin" valueType="num">
                                      <p:cBhvr>
                                        <p:cTn id="10"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ppt_x</p:attrName>
                                        </p:attrNameLst>
                                      </p:cBhvr>
                                      <p:tavLst>
                                        <p:tav tm="0">
                                          <p:val>
                                            <p:strVal val="#ppt_x-#ppt_w/2"/>
                                          </p:val>
                                        </p:tav>
                                        <p:tav tm="100000">
                                          <p:val>
                                            <p:strVal val="#ppt_x"/>
                                          </p:val>
                                        </p:tav>
                                      </p:tavLst>
                                    </p:anim>
                                    <p:anim calcmode="lin" valueType="num">
                                      <p:cBhvr>
                                        <p:cTn id="16" dur="500" fill="hold"/>
                                        <p:tgtEl>
                                          <p:spTgt spid="21"/>
                                        </p:tgtEl>
                                        <p:attrNameLst>
                                          <p:attrName>ppt_y</p:attrName>
                                        </p:attrNameLst>
                                      </p:cBhvr>
                                      <p:tavLst>
                                        <p:tav tm="0">
                                          <p:val>
                                            <p:strVal val="#ppt_y"/>
                                          </p:val>
                                        </p:tav>
                                        <p:tav tm="100000">
                                          <p:val>
                                            <p:strVal val="#ppt_y"/>
                                          </p:val>
                                        </p:tav>
                                      </p:tavLst>
                                    </p:anim>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4"/>
          <p:cNvSpPr>
            <a:spLocks noGrp="1"/>
          </p:cNvSpPr>
          <p:nvPr>
            <p:ph type="title"/>
          </p:nvPr>
        </p:nvSpPr>
        <p:spPr>
          <a:xfrm>
            <a:off x="457200" y="0"/>
            <a:ext cx="8229600" cy="1143000"/>
          </a:xfrm>
        </p:spPr>
        <p:txBody>
          <a:bodyPr/>
          <a:lstStyle/>
          <a:p>
            <a:r>
              <a:rPr lang="en-US" dirty="0"/>
              <a:t>Overtaking</a:t>
            </a:r>
          </a:p>
        </p:txBody>
      </p:sp>
      <p:sp>
        <p:nvSpPr>
          <p:cNvPr id="2" name="TextBox 1"/>
          <p:cNvSpPr txBox="1"/>
          <p:nvPr/>
        </p:nvSpPr>
        <p:spPr>
          <a:xfrm>
            <a:off x="2129692" y="2774462"/>
            <a:ext cx="184666" cy="369332"/>
          </a:xfrm>
          <a:prstGeom prst="rect">
            <a:avLst/>
          </a:prstGeom>
          <a:noFill/>
        </p:spPr>
        <p:txBody>
          <a:bodyPr wrap="none" rtlCol="0">
            <a:spAutoFit/>
          </a:bodyPr>
          <a:lstStyle/>
          <a:p>
            <a:endParaRPr lang="en-US" dirty="0"/>
          </a:p>
        </p:txBody>
      </p:sp>
      <p:grpSp>
        <p:nvGrpSpPr>
          <p:cNvPr id="14" name="Group 3"/>
          <p:cNvGrpSpPr>
            <a:grpSpLocks/>
          </p:cNvGrpSpPr>
          <p:nvPr/>
        </p:nvGrpSpPr>
        <p:grpSpPr bwMode="auto">
          <a:xfrm>
            <a:off x="1600200" y="1600200"/>
            <a:ext cx="6100763" cy="3660775"/>
            <a:chOff x="1008" y="1392"/>
            <a:chExt cx="3894" cy="2306"/>
          </a:xfrm>
        </p:grpSpPr>
        <p:pic>
          <p:nvPicPr>
            <p:cNvPr id="15" name="Picture 4" descr="overta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 y="1392"/>
              <a:ext cx="3696" cy="2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Text Box 5"/>
            <p:cNvSpPr txBox="1">
              <a:spLocks noChangeArrowheads="1"/>
            </p:cNvSpPr>
            <p:nvPr/>
          </p:nvSpPr>
          <p:spPr bwMode="auto">
            <a:xfrm>
              <a:off x="1008" y="2809"/>
              <a:ext cx="1313" cy="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t>“A”</a:t>
              </a:r>
            </a:p>
            <a:p>
              <a:pPr algn="ctr" eaLnBrk="1" hangingPunct="1"/>
              <a:r>
                <a:rPr lang="en-US" b="1" dirty="0"/>
                <a:t>Give way</a:t>
              </a:r>
            </a:p>
          </p:txBody>
        </p:sp>
        <p:sp>
          <p:nvSpPr>
            <p:cNvPr id="25" name="Text Box 6"/>
            <p:cNvSpPr txBox="1">
              <a:spLocks noChangeArrowheads="1"/>
            </p:cNvSpPr>
            <p:nvPr/>
          </p:nvSpPr>
          <p:spPr bwMode="auto">
            <a:xfrm>
              <a:off x="3552" y="2809"/>
              <a:ext cx="135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“B” Stand on</a:t>
              </a:r>
            </a:p>
          </p:txBody>
        </p:sp>
      </p:grpSp>
      <p:pic>
        <p:nvPicPr>
          <p:cNvPr id="9" name="Picture 16" descr="uscga-very-large gray"/>
          <p:cNvPicPr>
            <a:picLocks noGrp="1" noChangeAspect="1" noChangeArrowheads="1"/>
          </p:cNvPicPr>
          <p:nvPr>
            <p:ph sz="quarter" idx="4294967295"/>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57188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ppt_w/2"/>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ppt_w</p:attrName>
                                        </p:attrNameLst>
                                      </p:cBhvr>
                                      <p:tavLst>
                                        <p:tav tm="0">
                                          <p:val>
                                            <p:fltVal val="0"/>
                                          </p:val>
                                        </p:tav>
                                        <p:tav tm="100000">
                                          <p:val>
                                            <p:strVal val="#ppt_w"/>
                                          </p:val>
                                        </p:tav>
                                      </p:tavLst>
                                    </p:anim>
                                    <p:anim calcmode="lin" valueType="num">
                                      <p:cBhvr>
                                        <p:cTn id="10"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6"/>
          <p:cNvSpPr>
            <a:spLocks noGrp="1"/>
          </p:cNvSpPr>
          <p:nvPr>
            <p:ph type="title"/>
          </p:nvPr>
        </p:nvSpPr>
        <p:spPr>
          <a:xfrm>
            <a:off x="609600" y="304800"/>
            <a:ext cx="8229600" cy="1143000"/>
          </a:xfrm>
        </p:spPr>
        <p:txBody>
          <a:bodyPr/>
          <a:lstStyle/>
          <a:p>
            <a:r>
              <a:rPr lang="en-US" dirty="0"/>
              <a:t>Narrow Channels</a:t>
            </a:r>
          </a:p>
        </p:txBody>
      </p:sp>
      <p:sp>
        <p:nvSpPr>
          <p:cNvPr id="113667" name="Content Placeholder 5"/>
          <p:cNvSpPr>
            <a:spLocks noGrp="1"/>
          </p:cNvSpPr>
          <p:nvPr>
            <p:ph idx="1"/>
          </p:nvPr>
        </p:nvSpPr>
        <p:spPr>
          <a:xfrm>
            <a:off x="457200" y="1600201"/>
            <a:ext cx="8229600" cy="3733800"/>
          </a:xfrm>
        </p:spPr>
        <p:txBody>
          <a:bodyPr/>
          <a:lstStyle/>
          <a:p>
            <a:r>
              <a:rPr lang="en-US" sz="3200" dirty="0">
                <a:latin typeface="Arial" charset="0"/>
                <a:cs typeface="Arial" charset="0"/>
              </a:rPr>
              <a:t> When operating in a narrow channel keep as close to the outer limit of the channel on your starboard side as is safe and practical.</a:t>
            </a:r>
          </a:p>
        </p:txBody>
      </p:sp>
      <p:pic>
        <p:nvPicPr>
          <p:cNvPr id="6"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743184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5"/>
          <p:cNvSpPr>
            <a:spLocks noGrp="1"/>
          </p:cNvSpPr>
          <p:nvPr>
            <p:ph type="title"/>
          </p:nvPr>
        </p:nvSpPr>
        <p:spPr>
          <a:xfrm>
            <a:off x="457200" y="274638"/>
            <a:ext cx="8229600" cy="944562"/>
          </a:xfrm>
        </p:spPr>
        <p:txBody>
          <a:bodyPr/>
          <a:lstStyle/>
          <a:p>
            <a:r>
              <a:rPr lang="en-US" dirty="0"/>
              <a:t>Navigation Rules</a:t>
            </a:r>
          </a:p>
        </p:txBody>
      </p:sp>
      <p:sp>
        <p:nvSpPr>
          <p:cNvPr id="118787" name="Text Placeholder 6"/>
          <p:cNvSpPr>
            <a:spLocks noGrp="1"/>
          </p:cNvSpPr>
          <p:nvPr>
            <p:ph type="body" idx="1"/>
          </p:nvPr>
        </p:nvSpPr>
        <p:spPr>
          <a:xfrm>
            <a:off x="533400" y="1371600"/>
            <a:ext cx="8229600" cy="639762"/>
          </a:xfrm>
        </p:spPr>
        <p:txBody>
          <a:bodyPr/>
          <a:lstStyle/>
          <a:p>
            <a:r>
              <a:rPr lang="en-US" dirty="0">
                <a:latin typeface="Arial" charset="0"/>
                <a:cs typeface="Arial" charset="0"/>
              </a:rPr>
              <a:t>Navigation During Restricted Visibility</a:t>
            </a:r>
          </a:p>
        </p:txBody>
      </p:sp>
      <p:sp>
        <p:nvSpPr>
          <p:cNvPr id="114692" name="Content Placeholder 7"/>
          <p:cNvSpPr>
            <a:spLocks noGrp="1"/>
          </p:cNvSpPr>
          <p:nvPr>
            <p:ph sz="half" idx="2"/>
          </p:nvPr>
        </p:nvSpPr>
        <p:spPr>
          <a:xfrm>
            <a:off x="457200" y="2174875"/>
            <a:ext cx="8229600" cy="3387725"/>
          </a:xfrm>
        </p:spPr>
        <p:txBody>
          <a:bodyPr/>
          <a:lstStyle/>
          <a:p>
            <a:r>
              <a:rPr lang="en-US" dirty="0">
                <a:latin typeface="Arial" charset="0"/>
                <a:cs typeface="Arial" charset="0"/>
              </a:rPr>
              <a:t>Keep a safe speed for the conditions.</a:t>
            </a:r>
          </a:p>
          <a:p>
            <a:r>
              <a:rPr lang="en-US" dirty="0">
                <a:latin typeface="Arial" charset="0"/>
                <a:cs typeface="Arial" charset="0"/>
              </a:rPr>
              <a:t>Slow down to avoid a collision.</a:t>
            </a:r>
          </a:p>
          <a:p>
            <a:r>
              <a:rPr lang="en-US" dirty="0">
                <a:latin typeface="Arial" charset="0"/>
                <a:cs typeface="Arial" charset="0"/>
              </a:rPr>
              <a:t>Reduce speed to idle speed if necessary.</a:t>
            </a:r>
          </a:p>
        </p:txBody>
      </p:sp>
      <p:pic>
        <p:nvPicPr>
          <p:cNvPr id="7"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
        <p:nvSpPr>
          <p:cNvPr id="2" name="TextBox 1"/>
          <p:cNvSpPr txBox="1"/>
          <p:nvPr/>
        </p:nvSpPr>
        <p:spPr>
          <a:xfrm>
            <a:off x="8027219" y="5806194"/>
            <a:ext cx="526782" cy="461665"/>
          </a:xfrm>
          <a:prstGeom prst="rect">
            <a:avLst/>
          </a:prstGeom>
          <a:noFill/>
        </p:spPr>
        <p:txBody>
          <a:bodyPr wrap="none" rtlCol="0">
            <a:spAutoFit/>
          </a:bodyPr>
          <a:lstStyle/>
          <a:p>
            <a:r>
              <a:rPr lang="en-US" sz="1200" b="1" dirty="0">
                <a:solidFill>
                  <a:srgbClr val="660066"/>
                </a:solidFill>
              </a:rPr>
              <a:t>Q-23</a:t>
            </a:r>
          </a:p>
          <a:p>
            <a:r>
              <a:rPr lang="en-US" sz="1200" b="1" dirty="0">
                <a:solidFill>
                  <a:srgbClr val="660066"/>
                </a:solidFill>
              </a:rPr>
              <a:t>Q-45</a:t>
            </a:r>
          </a:p>
        </p:txBody>
      </p:sp>
    </p:spTree>
    <p:extLst>
      <p:ext uri="{BB962C8B-B14F-4D97-AF65-F5344CB8AC3E}">
        <p14:creationId xmlns:p14="http://schemas.microsoft.com/office/powerpoint/2010/main" val="295436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6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6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dirty="0"/>
              <a:t>Key Topics</a:t>
            </a:r>
          </a:p>
        </p:txBody>
      </p:sp>
      <p:sp>
        <p:nvSpPr>
          <p:cNvPr id="105475" name="Rectangle 3"/>
          <p:cNvSpPr>
            <a:spLocks noGrp="1" noChangeArrowheads="1"/>
          </p:cNvSpPr>
          <p:nvPr>
            <p:ph idx="1"/>
          </p:nvPr>
        </p:nvSpPr>
        <p:spPr>
          <a:xfrm>
            <a:off x="457200" y="1295400"/>
            <a:ext cx="8229600" cy="4525963"/>
          </a:xfrm>
        </p:spPr>
        <p:txBody>
          <a:bodyPr/>
          <a:lstStyle/>
          <a:p>
            <a:pPr marL="346075" indent="-346075" eaLnBrk="1" hangingPunct="1">
              <a:buFont typeface="Wingdings" pitchFamily="2" charset="2"/>
              <a:buChar char="u"/>
            </a:pPr>
            <a:r>
              <a:rPr lang="en-US" dirty="0">
                <a:latin typeface="Arial" charset="0"/>
                <a:cs typeface="Arial" charset="0"/>
              </a:rPr>
              <a:t>Navigation Rules</a:t>
            </a:r>
          </a:p>
          <a:p>
            <a:pPr marL="346075" indent="-346075" eaLnBrk="1" hangingPunct="1">
              <a:buFont typeface="Wingdings" pitchFamily="2" charset="2"/>
              <a:buChar char="u"/>
            </a:pPr>
            <a:r>
              <a:rPr lang="en-US" dirty="0">
                <a:latin typeface="Arial" charset="0"/>
                <a:cs typeface="Arial" charset="0"/>
              </a:rPr>
              <a:t>Navigation Lights </a:t>
            </a:r>
          </a:p>
          <a:p>
            <a:pPr marL="346075" indent="-346075" eaLnBrk="1" hangingPunct="1">
              <a:buFont typeface="Wingdings" pitchFamily="2" charset="2"/>
              <a:buChar char="u"/>
            </a:pPr>
            <a:r>
              <a:rPr lang="en-US" dirty="0">
                <a:latin typeface="Arial" charset="0"/>
                <a:cs typeface="Arial" charset="0"/>
              </a:rPr>
              <a:t>Night Navigation</a:t>
            </a:r>
          </a:p>
          <a:p>
            <a:pPr marL="346075" indent="-346075" eaLnBrk="1" hangingPunct="1">
              <a:buFont typeface="Wingdings" pitchFamily="2" charset="2"/>
              <a:buChar char="u"/>
            </a:pPr>
            <a:r>
              <a:rPr lang="en-US" dirty="0">
                <a:latin typeface="Arial" charset="0"/>
                <a:cs typeface="Arial" charset="0"/>
              </a:rPr>
              <a:t>Navigation Aids</a:t>
            </a:r>
          </a:p>
          <a:p>
            <a:pPr marL="346075" indent="-346075" eaLnBrk="1" hangingPunct="1">
              <a:buFont typeface="Wingdings" pitchFamily="2" charset="2"/>
              <a:buChar char="u"/>
            </a:pPr>
            <a:r>
              <a:rPr lang="en-US" dirty="0">
                <a:latin typeface="Arial" charset="0"/>
                <a:cs typeface="Arial" charset="0"/>
              </a:rPr>
              <a:t>Compasses and Charts</a:t>
            </a:r>
          </a:p>
          <a:p>
            <a:pPr marL="346075" indent="-346075" eaLnBrk="1" hangingPunct="1">
              <a:buFont typeface="Wingdings" pitchFamily="2" charset="2"/>
              <a:buChar char="u"/>
            </a:pPr>
            <a:r>
              <a:rPr lang="en-US" dirty="0">
                <a:latin typeface="Arial" charset="0"/>
                <a:cs typeface="Arial" charset="0"/>
              </a:rPr>
              <a:t>Sound Signals</a:t>
            </a:r>
          </a:p>
          <a:p>
            <a:pPr marL="346075" indent="-346075" eaLnBrk="1" hangingPunct="1">
              <a:buFont typeface="Wingdings" pitchFamily="2" charset="2"/>
              <a:buChar char="u"/>
            </a:pPr>
            <a:r>
              <a:rPr lang="en-US" dirty="0">
                <a:latin typeface="Arial" charset="0"/>
                <a:cs typeface="Arial" charset="0"/>
              </a:rPr>
              <a:t> </a:t>
            </a:r>
          </a:p>
        </p:txBody>
      </p:sp>
      <p:pic>
        <p:nvPicPr>
          <p:cNvPr id="6"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600699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3"/>
          <p:cNvSpPr>
            <a:spLocks noGrp="1"/>
          </p:cNvSpPr>
          <p:nvPr>
            <p:ph type="title"/>
          </p:nvPr>
        </p:nvSpPr>
        <p:spPr>
          <a:xfrm>
            <a:off x="457200" y="274638"/>
            <a:ext cx="8229600" cy="868362"/>
          </a:xfrm>
        </p:spPr>
        <p:txBody>
          <a:bodyPr/>
          <a:lstStyle/>
          <a:p>
            <a:r>
              <a:rPr lang="en-US" dirty="0"/>
              <a:t>Night Navigation</a:t>
            </a:r>
          </a:p>
        </p:txBody>
      </p:sp>
      <p:sp>
        <p:nvSpPr>
          <p:cNvPr id="115715" name="Rectangle 3"/>
          <p:cNvSpPr>
            <a:spLocks noGrp="1" noChangeArrowheads="1"/>
          </p:cNvSpPr>
          <p:nvPr>
            <p:ph idx="1"/>
          </p:nvPr>
        </p:nvSpPr>
        <p:spPr>
          <a:xfrm>
            <a:off x="457200" y="1143000"/>
            <a:ext cx="8229600" cy="4525963"/>
          </a:xfrm>
        </p:spPr>
        <p:txBody>
          <a:bodyPr/>
          <a:lstStyle/>
          <a:p>
            <a:pPr eaLnBrk="1" hangingPunct="1"/>
            <a:r>
              <a:rPr lang="en-US" dirty="0">
                <a:latin typeface="Arial" charset="0"/>
                <a:cs typeface="Arial" charset="0"/>
              </a:rPr>
              <a:t>Boats must use navigation lights:</a:t>
            </a:r>
          </a:p>
          <a:p>
            <a:pPr lvl="1" eaLnBrk="1" hangingPunct="1"/>
            <a:r>
              <a:rPr lang="en-US" dirty="0">
                <a:latin typeface="Arial" charset="0"/>
                <a:cs typeface="Arial" charset="0"/>
              </a:rPr>
              <a:t>From sunset to sunrise</a:t>
            </a:r>
          </a:p>
          <a:p>
            <a:pPr lvl="1" eaLnBrk="1" hangingPunct="1"/>
            <a:r>
              <a:rPr lang="en-US" dirty="0">
                <a:latin typeface="Arial" charset="0"/>
                <a:cs typeface="Arial" charset="0"/>
              </a:rPr>
              <a:t>When visibility is restricted</a:t>
            </a:r>
          </a:p>
          <a:p>
            <a:pPr eaLnBrk="1" hangingPunct="1"/>
            <a:r>
              <a:rPr lang="en-US" dirty="0">
                <a:latin typeface="Arial" charset="0"/>
                <a:cs typeface="Arial" charset="0"/>
              </a:rPr>
              <a:t>Lights tell you:</a:t>
            </a:r>
          </a:p>
          <a:p>
            <a:pPr lvl="1" eaLnBrk="1" hangingPunct="1"/>
            <a:r>
              <a:rPr lang="en-US" dirty="0">
                <a:latin typeface="Arial" charset="0"/>
                <a:cs typeface="Arial" charset="0"/>
              </a:rPr>
              <a:t>If the other vessel is power-driven or under sail</a:t>
            </a:r>
          </a:p>
          <a:p>
            <a:pPr lvl="1" eaLnBrk="1" hangingPunct="1"/>
            <a:r>
              <a:rPr lang="en-US" dirty="0">
                <a:latin typeface="Arial" charset="0"/>
                <a:cs typeface="Arial" charset="0"/>
              </a:rPr>
              <a:t>Which way the other vessel is going</a:t>
            </a:r>
          </a:p>
          <a:p>
            <a:pPr eaLnBrk="1" hangingPunct="1"/>
            <a:r>
              <a:rPr lang="en-US" dirty="0">
                <a:latin typeface="Arial" charset="0"/>
                <a:cs typeface="Arial" charset="0"/>
              </a:rPr>
              <a:t>Follow the same navigational rules used in the daytime.</a:t>
            </a:r>
          </a:p>
        </p:txBody>
      </p:sp>
      <p:pic>
        <p:nvPicPr>
          <p:cNvPr id="6"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
        <p:nvSpPr>
          <p:cNvPr id="2" name="TextBox 1"/>
          <p:cNvSpPr txBox="1"/>
          <p:nvPr/>
        </p:nvSpPr>
        <p:spPr>
          <a:xfrm>
            <a:off x="8231301" y="5942277"/>
            <a:ext cx="526782" cy="461665"/>
          </a:xfrm>
          <a:prstGeom prst="rect">
            <a:avLst/>
          </a:prstGeom>
          <a:noFill/>
        </p:spPr>
        <p:txBody>
          <a:bodyPr wrap="none" rtlCol="0">
            <a:spAutoFit/>
          </a:bodyPr>
          <a:lstStyle/>
          <a:p>
            <a:r>
              <a:rPr lang="en-US" sz="1200" b="1" dirty="0">
                <a:solidFill>
                  <a:srgbClr val="660066"/>
                </a:solidFill>
              </a:rPr>
              <a:t>Q-47</a:t>
            </a:r>
          </a:p>
          <a:p>
            <a:r>
              <a:rPr lang="en-US" sz="1200" b="1" dirty="0">
                <a:solidFill>
                  <a:srgbClr val="660066"/>
                </a:solidFill>
              </a:rPr>
              <a:t>Q-49</a:t>
            </a:r>
          </a:p>
        </p:txBody>
      </p:sp>
    </p:spTree>
    <p:extLst>
      <p:ext uri="{BB962C8B-B14F-4D97-AF65-F5344CB8AC3E}">
        <p14:creationId xmlns:p14="http://schemas.microsoft.com/office/powerpoint/2010/main" val="274772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7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57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57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3"/>
          <p:cNvSpPr>
            <a:spLocks noGrp="1"/>
          </p:cNvSpPr>
          <p:nvPr>
            <p:ph type="title"/>
          </p:nvPr>
        </p:nvSpPr>
        <p:spPr>
          <a:xfrm>
            <a:off x="457200" y="274638"/>
            <a:ext cx="8229600" cy="868362"/>
          </a:xfrm>
        </p:spPr>
        <p:txBody>
          <a:bodyPr/>
          <a:lstStyle/>
          <a:p>
            <a:r>
              <a:rPr lang="en-US" dirty="0"/>
              <a:t>Night Lights</a:t>
            </a:r>
          </a:p>
        </p:txBody>
      </p:sp>
      <p:sp>
        <p:nvSpPr>
          <p:cNvPr id="6" name="Rectangle 5"/>
          <p:cNvSpPr>
            <a:spLocks noGrp="1" noChangeArrowheads="1"/>
          </p:cNvSpPr>
          <p:nvPr/>
        </p:nvSpPr>
        <p:spPr bwMode="auto">
          <a:xfrm>
            <a:off x="914400" y="1524000"/>
            <a:ext cx="32766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rgbClr val="33339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rgbClr val="333399"/>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333399"/>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333399"/>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333399"/>
                </a:solidFill>
                <a:latin typeface="+mn-lt"/>
                <a:ea typeface="ＭＳ Ｐゴシック" charset="0"/>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a:lstStyle>
          <a:p>
            <a:pPr eaLnBrk="1" hangingPunct="1"/>
            <a:r>
              <a:rPr lang="en-US" sz="2800" dirty="0">
                <a:latin typeface="Arial" charset="0"/>
              </a:rPr>
              <a:t>Side lights</a:t>
            </a:r>
          </a:p>
          <a:p>
            <a:pPr eaLnBrk="1" hangingPunct="1"/>
            <a:r>
              <a:rPr lang="en-US" sz="2800" dirty="0">
                <a:latin typeface="Arial" charset="0"/>
              </a:rPr>
              <a:t>Stern lights</a:t>
            </a:r>
          </a:p>
          <a:p>
            <a:pPr eaLnBrk="1" hangingPunct="1"/>
            <a:r>
              <a:rPr lang="en-US" sz="2800" dirty="0">
                <a:latin typeface="Arial" charset="0"/>
              </a:rPr>
              <a:t>Masthead light</a:t>
            </a:r>
          </a:p>
          <a:p>
            <a:pPr eaLnBrk="1" hangingPunct="1"/>
            <a:r>
              <a:rPr lang="en-US" sz="2800" dirty="0">
                <a:latin typeface="Arial" charset="0"/>
              </a:rPr>
              <a:t>All round </a:t>
            </a:r>
          </a:p>
          <a:p>
            <a:pPr eaLnBrk="1" hangingPunct="1">
              <a:buFontTx/>
              <a:buNone/>
            </a:pPr>
            <a:r>
              <a:rPr lang="en-US" sz="2800" dirty="0">
                <a:latin typeface="Arial" charset="0"/>
              </a:rPr>
              <a:t>        white light</a:t>
            </a:r>
          </a:p>
        </p:txBody>
      </p:sp>
      <p:pic>
        <p:nvPicPr>
          <p:cNvPr id="7" name="Picture 6" descr="lights"/>
          <p:cNvPicPr>
            <a:picLocks noChangeAspect="1" noChangeArrowheads="1"/>
          </p:cNvPicPr>
          <p:nvPr/>
        </p:nvPicPr>
        <p:blipFill>
          <a:blip r:embed="rId3">
            <a:lum bright="22000"/>
            <a:extLst>
              <a:ext uri="{28A0092B-C50C-407E-A947-70E740481C1C}">
                <a14:useLocalDpi xmlns:a14="http://schemas.microsoft.com/office/drawing/2010/main" val="0"/>
              </a:ext>
            </a:extLst>
          </a:blip>
          <a:srcRect/>
          <a:stretch>
            <a:fillRect/>
          </a:stretch>
        </p:blipFill>
        <p:spPr bwMode="auto">
          <a:xfrm>
            <a:off x="4800600" y="1295400"/>
            <a:ext cx="3305175" cy="4572000"/>
          </a:xfrm>
          <a:prstGeom prst="rect">
            <a:avLst/>
          </a:prstGeom>
          <a:noFill/>
          <a:ln w="762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8" name="Picture 16" descr="uscga-very-large gray"/>
          <p:cNvPicPr>
            <a:picLocks noGrp="1" noChangeAspect="1" noChangeArrowheads="1"/>
          </p:cNvPicPr>
          <p:nvPr>
            <p:ph sz="quarter" idx="4294967295"/>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345616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4"/>
          <p:cNvSpPr>
            <a:spLocks noGrp="1"/>
          </p:cNvSpPr>
          <p:nvPr>
            <p:ph type="title"/>
          </p:nvPr>
        </p:nvSpPr>
        <p:spPr/>
        <p:txBody>
          <a:bodyPr/>
          <a:lstStyle/>
          <a:p>
            <a:r>
              <a:rPr lang="en-US" dirty="0"/>
              <a:t>Night Navigation</a:t>
            </a:r>
          </a:p>
        </p:txBody>
      </p:sp>
      <p:sp>
        <p:nvSpPr>
          <p:cNvPr id="120835" name="Text Placeholder 5"/>
          <p:cNvSpPr>
            <a:spLocks noGrp="1"/>
          </p:cNvSpPr>
          <p:nvPr>
            <p:ph type="body" idx="1"/>
          </p:nvPr>
        </p:nvSpPr>
        <p:spPr>
          <a:xfrm>
            <a:off x="457200" y="1371600"/>
            <a:ext cx="8229600" cy="639762"/>
          </a:xfrm>
        </p:spPr>
        <p:txBody>
          <a:bodyPr/>
          <a:lstStyle/>
          <a:p>
            <a:r>
              <a:rPr lang="en-US" dirty="0">
                <a:latin typeface="Arial" charset="0"/>
                <a:cs typeface="Arial" charset="0"/>
              </a:rPr>
              <a:t>Towing Lights</a:t>
            </a:r>
          </a:p>
        </p:txBody>
      </p:sp>
      <p:sp>
        <p:nvSpPr>
          <p:cNvPr id="118788" name="Content Placeholder 6"/>
          <p:cNvSpPr>
            <a:spLocks noGrp="1"/>
          </p:cNvSpPr>
          <p:nvPr>
            <p:ph sz="half" idx="2"/>
          </p:nvPr>
        </p:nvSpPr>
        <p:spPr>
          <a:xfrm>
            <a:off x="381000" y="2057400"/>
            <a:ext cx="8229600" cy="3951288"/>
          </a:xfrm>
        </p:spPr>
        <p:txBody>
          <a:bodyPr/>
          <a:lstStyle/>
          <a:p>
            <a:pPr marL="0" indent="0">
              <a:buNone/>
            </a:pPr>
            <a:r>
              <a:rPr lang="en-US" dirty="0">
                <a:latin typeface="Arial" charset="0"/>
                <a:cs typeface="Arial" charset="0"/>
              </a:rPr>
              <a:t>When commercial vessels are towing, they display one or more yellow lights in place of a sternlight. </a:t>
            </a:r>
          </a:p>
        </p:txBody>
      </p:sp>
      <p:pic>
        <p:nvPicPr>
          <p:cNvPr id="120837" name="Picture 5" descr="NavLights_barge"/>
          <p:cNvPicPr>
            <a:picLocks noChangeAspect="1" noChangeArrowheads="1"/>
          </p:cNvPicPr>
          <p:nvPr/>
        </p:nvPicPr>
        <p:blipFill>
          <a:blip r:embed="rId3"/>
          <a:srcRect/>
          <a:stretch>
            <a:fillRect/>
          </a:stretch>
        </p:blipFill>
        <p:spPr bwMode="auto">
          <a:xfrm>
            <a:off x="228600" y="3200400"/>
            <a:ext cx="8763000" cy="2349500"/>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06867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4"/>
          <p:cNvSpPr>
            <a:spLocks noGrp="1"/>
          </p:cNvSpPr>
          <p:nvPr>
            <p:ph type="title"/>
          </p:nvPr>
        </p:nvSpPr>
        <p:spPr>
          <a:xfrm>
            <a:off x="152400" y="152400"/>
            <a:ext cx="8991600" cy="914400"/>
          </a:xfrm>
        </p:spPr>
        <p:txBody>
          <a:bodyPr/>
          <a:lstStyle/>
          <a:p>
            <a:r>
              <a:rPr lang="en-US" dirty="0"/>
              <a:t>Lights On Tows</a:t>
            </a:r>
          </a:p>
        </p:txBody>
      </p:sp>
      <p:sp>
        <p:nvSpPr>
          <p:cNvPr id="120835" name="Text Placeholder 5"/>
          <p:cNvSpPr>
            <a:spLocks noGrp="1"/>
          </p:cNvSpPr>
          <p:nvPr>
            <p:ph type="body" idx="1"/>
          </p:nvPr>
        </p:nvSpPr>
        <p:spPr>
          <a:xfrm>
            <a:off x="533400" y="1066800"/>
            <a:ext cx="8229600" cy="639762"/>
          </a:xfrm>
        </p:spPr>
        <p:txBody>
          <a:bodyPr/>
          <a:lstStyle/>
          <a:p>
            <a:r>
              <a:rPr lang="en-US" dirty="0">
                <a:solidFill>
                  <a:srgbClr val="000090"/>
                </a:solidFill>
                <a:latin typeface="Arial" charset="0"/>
                <a:cs typeface="Arial" charset="0"/>
              </a:rPr>
              <a:t>Towing Lights</a:t>
            </a:r>
          </a:p>
        </p:txBody>
      </p:sp>
      <p:pic>
        <p:nvPicPr>
          <p:cNvPr id="7" name="Picture 6" descr="tow lights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8255000" cy="2447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685800" y="4648200"/>
            <a:ext cx="80772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3200" kern="1200" dirty="0">
                <a:solidFill>
                  <a:srgbClr val="000090"/>
                </a:solidFill>
              </a:rPr>
              <a:t>Note: unlit space of several hundred yards between the lights on the bow and stern</a:t>
            </a:r>
          </a:p>
        </p:txBody>
      </p:sp>
      <p:pic>
        <p:nvPicPr>
          <p:cNvPr id="9" name="Picture 16" descr="uscga-very-large gray"/>
          <p:cNvPicPr>
            <a:picLocks noGrp="1" noChangeAspect="1" noChangeArrowheads="1"/>
          </p:cNvPicPr>
          <p:nvPr>
            <p:ph sz="quarter" idx="4294967295"/>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1387962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6"/>
          <p:cNvSpPr>
            <a:spLocks noGrp="1"/>
          </p:cNvSpPr>
          <p:nvPr>
            <p:ph type="title"/>
          </p:nvPr>
        </p:nvSpPr>
        <p:spPr/>
        <p:txBody>
          <a:bodyPr/>
          <a:lstStyle/>
          <a:p>
            <a:r>
              <a:rPr lang="en-US" dirty="0"/>
              <a:t>U.S. Aids to Navigation System</a:t>
            </a:r>
          </a:p>
        </p:txBody>
      </p:sp>
      <p:sp>
        <p:nvSpPr>
          <p:cNvPr id="125955" name="Text Placeholder 7"/>
          <p:cNvSpPr>
            <a:spLocks noGrp="1"/>
          </p:cNvSpPr>
          <p:nvPr>
            <p:ph type="body" idx="1"/>
          </p:nvPr>
        </p:nvSpPr>
        <p:spPr>
          <a:xfrm>
            <a:off x="457200" y="1535113"/>
            <a:ext cx="4040188" cy="827087"/>
          </a:xfrm>
        </p:spPr>
        <p:txBody>
          <a:bodyPr/>
          <a:lstStyle/>
          <a:p>
            <a:r>
              <a:rPr lang="en-US" dirty="0">
                <a:latin typeface="Arial" charset="0"/>
                <a:cs typeface="Arial" charset="0"/>
              </a:rPr>
              <a:t>Lateral Markers</a:t>
            </a:r>
          </a:p>
        </p:txBody>
      </p:sp>
      <p:pic>
        <p:nvPicPr>
          <p:cNvPr id="121860" name="Picture 9" descr="C:\DOCUME~1\bbullock\LOCALS~1\Temp\VMwareDnD\068633ec\buoy_nun_red.jpg"/>
          <p:cNvPicPr>
            <a:picLocks noGrp="1" noChangeAspect="1" noChangeArrowheads="1"/>
          </p:cNvPicPr>
          <p:nvPr>
            <p:ph sz="half" idx="2"/>
          </p:nvPr>
        </p:nvPicPr>
        <p:blipFill>
          <a:blip r:embed="rId3"/>
          <a:srcRect/>
          <a:stretch>
            <a:fillRect/>
          </a:stretch>
        </p:blipFill>
        <p:spPr>
          <a:xfrm>
            <a:off x="5638800" y="3048000"/>
            <a:ext cx="1828800" cy="2743200"/>
          </a:xfrm>
          <a:noFill/>
        </p:spPr>
      </p:pic>
      <p:pic>
        <p:nvPicPr>
          <p:cNvPr id="121861" name="Picture 8" descr="C:\DOCUME~1\bbullock\LOCALS~1\Temp\VMwareDnD\04073446\buoy_can_green.jpg"/>
          <p:cNvPicPr>
            <a:picLocks noGrp="1" noChangeAspect="1" noChangeArrowheads="1"/>
          </p:cNvPicPr>
          <p:nvPr>
            <p:ph sz="quarter" idx="4"/>
          </p:nvPr>
        </p:nvPicPr>
        <p:blipFill>
          <a:blip r:embed="rId4"/>
          <a:srcRect/>
          <a:stretch>
            <a:fillRect/>
          </a:stretch>
        </p:blipFill>
        <p:spPr>
          <a:xfrm>
            <a:off x="1828800" y="2971800"/>
            <a:ext cx="1828800" cy="2743200"/>
          </a:xfrm>
          <a:noFill/>
        </p:spPr>
      </p:pic>
      <p:sp>
        <p:nvSpPr>
          <p:cNvPr id="14" name="Rectangle 13"/>
          <p:cNvSpPr/>
          <p:nvPr/>
        </p:nvSpPr>
        <p:spPr>
          <a:xfrm>
            <a:off x="4521200" y="2209800"/>
            <a:ext cx="4033837" cy="708025"/>
          </a:xfrm>
          <a:prstGeom prst="rect">
            <a:avLst/>
          </a:prstGeom>
          <a:ln>
            <a:noFill/>
          </a:ln>
        </p:spPr>
        <p:txBody>
          <a:bodyPr>
            <a:spAutoFit/>
          </a:bodyPr>
          <a:lstStyle/>
          <a:p>
            <a:pPr marL="55563" lvl="1" algn="ctr">
              <a:spcBef>
                <a:spcPct val="80000"/>
              </a:spcBef>
              <a:buClr>
                <a:srgbClr val="FF0000"/>
              </a:buClr>
              <a:buSzPct val="120000"/>
              <a:defRPr/>
            </a:pPr>
            <a:r>
              <a:rPr lang="en-US" sz="2000" b="1" kern="0" dirty="0">
                <a:solidFill>
                  <a:srgbClr val="000000"/>
                </a:solidFill>
                <a:latin typeface="Arial"/>
              </a:rPr>
              <a:t>Nun Buoys: </a:t>
            </a:r>
            <a:br>
              <a:rPr lang="en-US" sz="2000" b="1" kern="0" dirty="0">
                <a:solidFill>
                  <a:srgbClr val="000000"/>
                </a:solidFill>
                <a:latin typeface="Arial"/>
              </a:rPr>
            </a:br>
            <a:r>
              <a:rPr lang="en-US" sz="2000" b="1" kern="0" dirty="0">
                <a:solidFill>
                  <a:srgbClr val="000000"/>
                </a:solidFill>
                <a:latin typeface="Arial"/>
              </a:rPr>
              <a:t>Red With Even Numbers</a:t>
            </a:r>
          </a:p>
        </p:txBody>
      </p:sp>
      <p:sp>
        <p:nvSpPr>
          <p:cNvPr id="121863" name="Rectangle 3"/>
          <p:cNvSpPr txBox="1">
            <a:spLocks noChangeArrowheads="1"/>
          </p:cNvSpPr>
          <p:nvPr/>
        </p:nvSpPr>
        <p:spPr bwMode="auto">
          <a:xfrm>
            <a:off x="609600" y="2209800"/>
            <a:ext cx="4191000" cy="685800"/>
          </a:xfrm>
          <a:prstGeom prst="rect">
            <a:avLst/>
          </a:prstGeom>
          <a:noFill/>
          <a:ln w="9525">
            <a:noFill/>
            <a:miter lim="800000"/>
            <a:headEnd/>
            <a:tailEnd/>
          </a:ln>
        </p:spPr>
        <p:txBody>
          <a:bodyPr anchor="ctr"/>
          <a:lstStyle/>
          <a:p>
            <a:pPr marL="55563" lvl="1" algn="ctr">
              <a:spcBef>
                <a:spcPct val="80000"/>
              </a:spcBef>
            </a:pPr>
            <a:r>
              <a:rPr lang="en-US" sz="2000" b="1" dirty="0">
                <a:cs typeface="Arial" charset="0"/>
              </a:rPr>
              <a:t>Can Buoys: </a:t>
            </a:r>
            <a:br>
              <a:rPr lang="en-US" sz="2000" b="1" dirty="0">
                <a:cs typeface="Arial" charset="0"/>
              </a:rPr>
            </a:br>
            <a:r>
              <a:rPr lang="en-US" sz="2000" b="1" dirty="0">
                <a:cs typeface="Arial" charset="0"/>
              </a:rPr>
              <a:t>Green With Odd Numbers</a:t>
            </a:r>
          </a:p>
        </p:txBody>
      </p:sp>
      <p:pic>
        <p:nvPicPr>
          <p:cNvPr id="10" name="Picture 16" descr="uscga-very-large gray"/>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
        <p:nvSpPr>
          <p:cNvPr id="2" name="TextBox 1"/>
          <p:cNvSpPr txBox="1"/>
          <p:nvPr/>
        </p:nvSpPr>
        <p:spPr>
          <a:xfrm>
            <a:off x="8229600" y="5791200"/>
            <a:ext cx="526782" cy="276999"/>
          </a:xfrm>
          <a:prstGeom prst="rect">
            <a:avLst/>
          </a:prstGeom>
          <a:noFill/>
        </p:spPr>
        <p:txBody>
          <a:bodyPr wrap="none" rtlCol="0">
            <a:spAutoFit/>
          </a:bodyPr>
          <a:lstStyle/>
          <a:p>
            <a:r>
              <a:rPr lang="en-US" sz="1200" b="1" dirty="0">
                <a:solidFill>
                  <a:srgbClr val="660066"/>
                </a:solidFill>
              </a:rPr>
              <a:t>Q-24</a:t>
            </a:r>
          </a:p>
        </p:txBody>
      </p:sp>
    </p:spTree>
    <p:extLst>
      <p:ext uri="{BB962C8B-B14F-4D97-AF65-F5344CB8AC3E}">
        <p14:creationId xmlns:p14="http://schemas.microsoft.com/office/powerpoint/2010/main" val="242666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8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18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18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6"/>
          <p:cNvSpPr>
            <a:spLocks noGrp="1"/>
          </p:cNvSpPr>
          <p:nvPr>
            <p:ph type="title"/>
          </p:nvPr>
        </p:nvSpPr>
        <p:spPr/>
        <p:txBody>
          <a:bodyPr/>
          <a:lstStyle/>
          <a:p>
            <a:r>
              <a:rPr lang="en-US" dirty="0"/>
              <a:t>U.S. Aids to Navigation System</a:t>
            </a:r>
          </a:p>
        </p:txBody>
      </p:sp>
      <p:sp>
        <p:nvSpPr>
          <p:cNvPr id="126979" name="Text Placeholder 4"/>
          <p:cNvSpPr>
            <a:spLocks noGrp="1"/>
          </p:cNvSpPr>
          <p:nvPr>
            <p:ph type="body" idx="1"/>
          </p:nvPr>
        </p:nvSpPr>
        <p:spPr>
          <a:xfrm>
            <a:off x="457200" y="1219200"/>
            <a:ext cx="4040188" cy="827088"/>
          </a:xfrm>
        </p:spPr>
        <p:txBody>
          <a:bodyPr/>
          <a:lstStyle/>
          <a:p>
            <a:r>
              <a:rPr lang="en-US" dirty="0">
                <a:latin typeface="Arial" charset="0"/>
                <a:cs typeface="Arial" charset="0"/>
              </a:rPr>
              <a:t>Lighted Buoys</a:t>
            </a:r>
          </a:p>
        </p:txBody>
      </p:sp>
      <p:pic>
        <p:nvPicPr>
          <p:cNvPr id="122884" name="Picture 8" descr="C:\DOCUME~1\bbullock\LOCALS~1\Temp\VMwareDnD\5979986a\buoy_lighted_green.jpg"/>
          <p:cNvPicPr>
            <a:picLocks noGrp="1" noChangeAspect="1" noChangeArrowheads="1"/>
          </p:cNvPicPr>
          <p:nvPr>
            <p:ph sz="half" idx="2"/>
          </p:nvPr>
        </p:nvPicPr>
        <p:blipFill>
          <a:blip r:embed="rId3"/>
          <a:srcRect/>
          <a:stretch>
            <a:fillRect/>
          </a:stretch>
        </p:blipFill>
        <p:spPr>
          <a:xfrm>
            <a:off x="1347788" y="2255838"/>
            <a:ext cx="2259012" cy="3763962"/>
          </a:xfrm>
          <a:noFill/>
        </p:spPr>
      </p:pic>
      <p:pic>
        <p:nvPicPr>
          <p:cNvPr id="122885" name="Picture 9" descr="C:\DOCUME~1\bbullock\LOCALS~1\Temp\VMwareDnD\59fa99ef\buoy_lighted_red.jpg"/>
          <p:cNvPicPr>
            <a:picLocks noGrp="1" noChangeAspect="1" noChangeArrowheads="1"/>
          </p:cNvPicPr>
          <p:nvPr>
            <p:ph sz="quarter" idx="4"/>
          </p:nvPr>
        </p:nvPicPr>
        <p:blipFill>
          <a:blip r:embed="rId4"/>
          <a:srcRect/>
          <a:stretch>
            <a:fillRect/>
          </a:stretch>
        </p:blipFill>
        <p:spPr>
          <a:xfrm>
            <a:off x="5537200" y="2255838"/>
            <a:ext cx="2257425" cy="3763962"/>
          </a:xfrm>
          <a:noFill/>
        </p:spPr>
      </p:pic>
      <p:sp>
        <p:nvSpPr>
          <p:cNvPr id="13" name="Rectangle 12"/>
          <p:cNvSpPr/>
          <p:nvPr/>
        </p:nvSpPr>
        <p:spPr>
          <a:xfrm>
            <a:off x="461963" y="1882775"/>
            <a:ext cx="4033837" cy="400050"/>
          </a:xfrm>
          <a:prstGeom prst="rect">
            <a:avLst/>
          </a:prstGeom>
          <a:ln>
            <a:noFill/>
          </a:ln>
        </p:spPr>
        <p:txBody>
          <a:bodyPr>
            <a:spAutoFit/>
          </a:bodyPr>
          <a:lstStyle/>
          <a:p>
            <a:pPr marL="55563" lvl="1" algn="ctr">
              <a:spcBef>
                <a:spcPct val="80000"/>
              </a:spcBef>
              <a:buClr>
                <a:srgbClr val="FF0000"/>
              </a:buClr>
              <a:buSzPct val="120000"/>
              <a:defRPr/>
            </a:pPr>
            <a:r>
              <a:rPr lang="en-US" sz="2000" b="1" kern="0" dirty="0">
                <a:solidFill>
                  <a:srgbClr val="000000"/>
                </a:solidFill>
                <a:latin typeface="Arial"/>
              </a:rPr>
              <a:t>Green Colors and Lights</a:t>
            </a:r>
          </a:p>
        </p:txBody>
      </p:sp>
      <p:sp>
        <p:nvSpPr>
          <p:cNvPr id="122887" name="Rectangle 3"/>
          <p:cNvSpPr txBox="1">
            <a:spLocks noChangeArrowheads="1"/>
          </p:cNvSpPr>
          <p:nvPr/>
        </p:nvSpPr>
        <p:spPr bwMode="auto">
          <a:xfrm>
            <a:off x="4495800" y="1752600"/>
            <a:ext cx="4191000" cy="685800"/>
          </a:xfrm>
          <a:prstGeom prst="rect">
            <a:avLst/>
          </a:prstGeom>
          <a:noFill/>
          <a:ln w="9525">
            <a:noFill/>
            <a:miter lim="800000"/>
            <a:headEnd/>
            <a:tailEnd/>
          </a:ln>
        </p:spPr>
        <p:txBody>
          <a:bodyPr anchor="ctr"/>
          <a:lstStyle/>
          <a:p>
            <a:pPr marL="55563" lvl="1" algn="ctr">
              <a:spcBef>
                <a:spcPct val="80000"/>
              </a:spcBef>
            </a:pPr>
            <a:r>
              <a:rPr lang="en-US" sz="2000" b="1" dirty="0">
                <a:cs typeface="Arial" charset="0"/>
              </a:rPr>
              <a:t>Red Colors and Lights</a:t>
            </a:r>
          </a:p>
        </p:txBody>
      </p:sp>
      <p:pic>
        <p:nvPicPr>
          <p:cNvPr id="10" name="Picture 16" descr="uscga-very-large gray"/>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47894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8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8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28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3"/>
          <p:cNvSpPr>
            <a:spLocks noGrp="1"/>
          </p:cNvSpPr>
          <p:nvPr>
            <p:ph type="title"/>
          </p:nvPr>
        </p:nvSpPr>
        <p:spPr/>
        <p:txBody>
          <a:bodyPr/>
          <a:lstStyle/>
          <a:p>
            <a:r>
              <a:rPr lang="en-US" dirty="0"/>
              <a:t>U.S. Aids to Navigation System</a:t>
            </a:r>
          </a:p>
        </p:txBody>
      </p:sp>
      <p:sp>
        <p:nvSpPr>
          <p:cNvPr id="128003" name="Text Placeholder 4"/>
          <p:cNvSpPr>
            <a:spLocks noGrp="1"/>
          </p:cNvSpPr>
          <p:nvPr>
            <p:ph type="body" idx="1"/>
          </p:nvPr>
        </p:nvSpPr>
        <p:spPr>
          <a:xfrm>
            <a:off x="457200" y="1219200"/>
            <a:ext cx="5638800" cy="827088"/>
          </a:xfrm>
        </p:spPr>
        <p:txBody>
          <a:bodyPr/>
          <a:lstStyle/>
          <a:p>
            <a:r>
              <a:rPr lang="en-US" dirty="0">
                <a:latin typeface="Arial" charset="0"/>
                <a:cs typeface="Arial" charset="0"/>
              </a:rPr>
              <a:t>Daymarks (on a fixed post or piling)</a:t>
            </a:r>
          </a:p>
        </p:txBody>
      </p:sp>
      <p:sp>
        <p:nvSpPr>
          <p:cNvPr id="123908" name="Rectangle 3"/>
          <p:cNvSpPr txBox="1">
            <a:spLocks noChangeArrowheads="1"/>
          </p:cNvSpPr>
          <p:nvPr/>
        </p:nvSpPr>
        <p:spPr bwMode="auto">
          <a:xfrm>
            <a:off x="4495800" y="1817688"/>
            <a:ext cx="4267200" cy="685800"/>
          </a:xfrm>
          <a:prstGeom prst="rect">
            <a:avLst/>
          </a:prstGeom>
          <a:noFill/>
          <a:ln w="9525">
            <a:noFill/>
            <a:miter lim="800000"/>
            <a:headEnd/>
            <a:tailEnd/>
          </a:ln>
        </p:spPr>
        <p:txBody>
          <a:bodyPr anchor="ctr"/>
          <a:lstStyle/>
          <a:p>
            <a:pPr marL="55563" lvl="1" algn="ctr">
              <a:spcBef>
                <a:spcPct val="80000"/>
              </a:spcBef>
            </a:pPr>
            <a:r>
              <a:rPr lang="en-US" sz="2000" b="1" dirty="0">
                <a:cs typeface="Arial" charset="0"/>
              </a:rPr>
              <a:t>Reflective Red, Even Numbers</a:t>
            </a:r>
          </a:p>
        </p:txBody>
      </p:sp>
      <p:sp>
        <p:nvSpPr>
          <p:cNvPr id="12" name="Rectangle 11"/>
          <p:cNvSpPr/>
          <p:nvPr/>
        </p:nvSpPr>
        <p:spPr>
          <a:xfrm>
            <a:off x="381000" y="1947863"/>
            <a:ext cx="4267200" cy="400050"/>
          </a:xfrm>
          <a:prstGeom prst="rect">
            <a:avLst/>
          </a:prstGeom>
          <a:ln>
            <a:noFill/>
          </a:ln>
        </p:spPr>
        <p:txBody>
          <a:bodyPr>
            <a:spAutoFit/>
          </a:bodyPr>
          <a:lstStyle/>
          <a:p>
            <a:pPr marL="55563" lvl="1" algn="ctr">
              <a:spcBef>
                <a:spcPct val="80000"/>
              </a:spcBef>
              <a:buClr>
                <a:srgbClr val="FF0000"/>
              </a:buClr>
              <a:buSzPct val="120000"/>
              <a:defRPr/>
            </a:pPr>
            <a:r>
              <a:rPr lang="en-US" sz="2000" b="1" kern="0" dirty="0">
                <a:solidFill>
                  <a:srgbClr val="000000"/>
                </a:solidFill>
                <a:latin typeface="Arial"/>
              </a:rPr>
              <a:t>Reflective Green, Odd Numbers</a:t>
            </a:r>
          </a:p>
        </p:txBody>
      </p:sp>
      <p:pic>
        <p:nvPicPr>
          <p:cNvPr id="123910" name="Picture 10" descr="C:\DOCUME~1\bbullock\LOCALS~1\Temp\VMwareDnD\0604324b\buoy_daymark_green.jpg"/>
          <p:cNvPicPr>
            <a:picLocks noGrp="1" noChangeAspect="1" noChangeArrowheads="1"/>
          </p:cNvPicPr>
          <p:nvPr>
            <p:ph sz="half" idx="2"/>
          </p:nvPr>
        </p:nvPicPr>
        <p:blipFill>
          <a:blip r:embed="rId3"/>
          <a:srcRect/>
          <a:stretch>
            <a:fillRect/>
          </a:stretch>
        </p:blipFill>
        <p:spPr>
          <a:xfrm>
            <a:off x="1347788" y="2351088"/>
            <a:ext cx="2259012" cy="3763962"/>
          </a:xfrm>
          <a:noFill/>
        </p:spPr>
      </p:pic>
      <p:pic>
        <p:nvPicPr>
          <p:cNvPr id="123911" name="Picture 9" descr="C:\DOCUME~1\bbullock\LOCALS~1\Temp\VMwareDnD\59fb99cd\buoy_daymark_red.jpg"/>
          <p:cNvPicPr>
            <a:picLocks noGrp="1" noChangeAspect="1" noChangeArrowheads="1"/>
          </p:cNvPicPr>
          <p:nvPr>
            <p:ph sz="quarter" idx="4"/>
          </p:nvPr>
        </p:nvPicPr>
        <p:blipFill>
          <a:blip r:embed="rId4"/>
          <a:srcRect/>
          <a:stretch>
            <a:fillRect/>
          </a:stretch>
        </p:blipFill>
        <p:spPr>
          <a:xfrm>
            <a:off x="5537200" y="2351088"/>
            <a:ext cx="2257425" cy="3763962"/>
          </a:xfrm>
          <a:noFill/>
        </p:spPr>
      </p:pic>
      <p:sp>
        <p:nvSpPr>
          <p:cNvPr id="2" name="TextBox 1"/>
          <p:cNvSpPr txBox="1"/>
          <p:nvPr/>
        </p:nvSpPr>
        <p:spPr>
          <a:xfrm>
            <a:off x="332154" y="6506308"/>
            <a:ext cx="184666" cy="369332"/>
          </a:xfrm>
          <a:prstGeom prst="rect">
            <a:avLst/>
          </a:prstGeom>
          <a:noFill/>
        </p:spPr>
        <p:txBody>
          <a:bodyPr wrap="none" rtlCol="0">
            <a:spAutoFit/>
          </a:bodyPr>
          <a:lstStyle/>
          <a:p>
            <a:endParaRPr lang="en-US" dirty="0"/>
          </a:p>
        </p:txBody>
      </p:sp>
      <p:pic>
        <p:nvPicPr>
          <p:cNvPr id="10" name="Picture 16" descr="uscga-very-large gray"/>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5635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9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39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9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6"/>
          <p:cNvSpPr>
            <a:spLocks noGrp="1"/>
          </p:cNvSpPr>
          <p:nvPr>
            <p:ph type="title"/>
          </p:nvPr>
        </p:nvSpPr>
        <p:spPr>
          <a:xfrm>
            <a:off x="457200" y="152400"/>
            <a:ext cx="8229600" cy="914400"/>
          </a:xfrm>
        </p:spPr>
        <p:txBody>
          <a:bodyPr/>
          <a:lstStyle/>
          <a:p>
            <a:r>
              <a:rPr lang="en-US" dirty="0"/>
              <a:t>U.S. Aids to Navigation System</a:t>
            </a:r>
          </a:p>
        </p:txBody>
      </p:sp>
      <p:sp>
        <p:nvSpPr>
          <p:cNvPr id="129027" name="Text Placeholder 7"/>
          <p:cNvSpPr>
            <a:spLocks noGrp="1"/>
          </p:cNvSpPr>
          <p:nvPr>
            <p:ph type="body" idx="1"/>
          </p:nvPr>
        </p:nvSpPr>
        <p:spPr>
          <a:xfrm>
            <a:off x="457200" y="1143000"/>
            <a:ext cx="8229600" cy="639762"/>
          </a:xfrm>
        </p:spPr>
        <p:txBody>
          <a:bodyPr/>
          <a:lstStyle/>
          <a:p>
            <a:pPr algn="ctr"/>
            <a:r>
              <a:rPr lang="en-US" dirty="0">
                <a:solidFill>
                  <a:srgbClr val="FF0000"/>
                </a:solidFill>
                <a:latin typeface="Arial" charset="0"/>
                <a:cs typeface="Arial" charset="0"/>
              </a:rPr>
              <a:t>“Red Right Returning”</a:t>
            </a:r>
          </a:p>
        </p:txBody>
      </p:sp>
      <p:sp>
        <p:nvSpPr>
          <p:cNvPr id="7" name="Rectangle 6"/>
          <p:cNvSpPr>
            <a:spLocks noChangeArrowheads="1"/>
          </p:cNvSpPr>
          <p:nvPr/>
        </p:nvSpPr>
        <p:spPr bwMode="auto">
          <a:xfrm>
            <a:off x="533400" y="2133600"/>
            <a:ext cx="35814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endParaRPr lang="en-US" sz="3200" b="1" kern="1200" dirty="0">
              <a:cs typeface="Times New Roman" charset="0"/>
            </a:endParaRPr>
          </a:p>
          <a:p>
            <a:r>
              <a:rPr lang="en-US" sz="3200" b="1" kern="1200" dirty="0">
                <a:solidFill>
                  <a:srgbClr val="000090"/>
                </a:solidFill>
                <a:cs typeface="Times New Roman" charset="0"/>
              </a:rPr>
              <a:t>When you go </a:t>
            </a:r>
          </a:p>
          <a:p>
            <a:r>
              <a:rPr lang="en-US" sz="3200" b="1" kern="1200" dirty="0">
                <a:solidFill>
                  <a:srgbClr val="000090"/>
                </a:solidFill>
                <a:cs typeface="Times New Roman" charset="0"/>
              </a:rPr>
              <a:t>clockwise around the</a:t>
            </a:r>
          </a:p>
          <a:p>
            <a:r>
              <a:rPr lang="en-US" sz="3200" b="1" kern="1200" dirty="0">
                <a:solidFill>
                  <a:srgbClr val="000090"/>
                </a:solidFill>
                <a:cs typeface="Times New Roman" charset="0"/>
              </a:rPr>
              <a:t>U.S. you are </a:t>
            </a:r>
          </a:p>
          <a:p>
            <a:r>
              <a:rPr lang="en-US" sz="3200" b="1" kern="1200" dirty="0">
                <a:solidFill>
                  <a:srgbClr val="000090"/>
                </a:solidFill>
                <a:cs typeface="Times New Roman" charset="0"/>
              </a:rPr>
              <a:t>RETURNING from the sea</a:t>
            </a:r>
          </a:p>
          <a:p>
            <a:endParaRPr lang="en-US" sz="3200" kern="1200" dirty="0">
              <a:cs typeface="Times New Roman" charset="0"/>
            </a:endParaRPr>
          </a:p>
        </p:txBody>
      </p:sp>
      <p:pic>
        <p:nvPicPr>
          <p:cNvPr id="8" name="Picture 7" descr="Fig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56905"/>
            <a:ext cx="4800600" cy="3229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6" descr="uscga-very-large gray"/>
          <p:cNvPicPr>
            <a:picLocks noGrp="1" noChangeAspect="1" noChangeArrowheads="1"/>
          </p:cNvPicPr>
          <p:nvPr>
            <p:ph sz="quarter" idx="4294967295"/>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068170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6"/>
          <p:cNvSpPr>
            <a:spLocks noGrp="1"/>
          </p:cNvSpPr>
          <p:nvPr>
            <p:ph type="title"/>
          </p:nvPr>
        </p:nvSpPr>
        <p:spPr/>
        <p:txBody>
          <a:bodyPr/>
          <a:lstStyle/>
          <a:p>
            <a:r>
              <a:rPr lang="en-US" dirty="0"/>
              <a:t>U.S. Aids to Navigation System</a:t>
            </a:r>
          </a:p>
        </p:txBody>
      </p:sp>
      <p:sp>
        <p:nvSpPr>
          <p:cNvPr id="129027" name="Text Placeholder 7"/>
          <p:cNvSpPr>
            <a:spLocks noGrp="1"/>
          </p:cNvSpPr>
          <p:nvPr>
            <p:ph type="body" idx="1"/>
          </p:nvPr>
        </p:nvSpPr>
        <p:spPr/>
        <p:txBody>
          <a:bodyPr/>
          <a:lstStyle/>
          <a:p>
            <a:pPr algn="ctr"/>
            <a:r>
              <a:rPr lang="en-US" dirty="0">
                <a:solidFill>
                  <a:srgbClr val="FF0000"/>
                </a:solidFill>
                <a:latin typeface="Arial" charset="0"/>
                <a:cs typeface="Arial" charset="0"/>
              </a:rPr>
              <a:t>“Red Right Returning”</a:t>
            </a:r>
          </a:p>
        </p:txBody>
      </p:sp>
      <p:pic>
        <p:nvPicPr>
          <p:cNvPr id="129028" name="Picture 7" descr="Red right returning"/>
          <p:cNvPicPr>
            <a:picLocks noGrp="1" noChangeAspect="1" noChangeArrowheads="1"/>
          </p:cNvPicPr>
          <p:nvPr>
            <p:ph sz="half" idx="2"/>
          </p:nvPr>
        </p:nvPicPr>
        <p:blipFill>
          <a:blip r:embed="rId3"/>
          <a:srcRect/>
          <a:stretch>
            <a:fillRect/>
          </a:stretch>
        </p:blipFill>
        <p:spPr>
          <a:xfrm>
            <a:off x="1676400" y="2586038"/>
            <a:ext cx="5470525" cy="3433762"/>
          </a:xfrm>
          <a:noFill/>
        </p:spPr>
      </p:pic>
      <p:pic>
        <p:nvPicPr>
          <p:cNvPr id="7" name="Picture 16" descr="uscga-very-large gra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875359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6"/>
          <p:cNvSpPr>
            <a:spLocks noGrp="1"/>
          </p:cNvSpPr>
          <p:nvPr>
            <p:ph type="title"/>
          </p:nvPr>
        </p:nvSpPr>
        <p:spPr>
          <a:xfrm>
            <a:off x="457200" y="152400"/>
            <a:ext cx="8229600" cy="914400"/>
          </a:xfrm>
        </p:spPr>
        <p:txBody>
          <a:bodyPr/>
          <a:lstStyle/>
          <a:p>
            <a:r>
              <a:rPr lang="en-US" dirty="0"/>
              <a:t>U.S. Aids to Navigation System</a:t>
            </a:r>
          </a:p>
        </p:txBody>
      </p:sp>
      <p:sp>
        <p:nvSpPr>
          <p:cNvPr id="129027" name="Text Placeholder 7"/>
          <p:cNvSpPr>
            <a:spLocks noGrp="1"/>
          </p:cNvSpPr>
          <p:nvPr>
            <p:ph type="body" idx="1"/>
          </p:nvPr>
        </p:nvSpPr>
        <p:spPr>
          <a:xfrm>
            <a:off x="457200" y="1143000"/>
            <a:ext cx="8229600" cy="639762"/>
          </a:xfrm>
        </p:spPr>
        <p:txBody>
          <a:bodyPr/>
          <a:lstStyle/>
          <a:p>
            <a:pPr algn="ctr"/>
            <a:r>
              <a:rPr lang="en-US" dirty="0">
                <a:solidFill>
                  <a:srgbClr val="FF0000"/>
                </a:solidFill>
                <a:latin typeface="Arial" charset="0"/>
                <a:cs typeface="Arial" charset="0"/>
              </a:rPr>
              <a:t>“Red Right Returning”</a:t>
            </a:r>
          </a:p>
        </p:txBody>
      </p:sp>
      <p:sp>
        <p:nvSpPr>
          <p:cNvPr id="7" name="Rectangle 6"/>
          <p:cNvSpPr>
            <a:spLocks noChangeArrowheads="1"/>
          </p:cNvSpPr>
          <p:nvPr/>
        </p:nvSpPr>
        <p:spPr bwMode="auto">
          <a:xfrm>
            <a:off x="533400" y="2133600"/>
            <a:ext cx="35814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endParaRPr lang="en-US" sz="3200" b="1" kern="1200" dirty="0">
              <a:cs typeface="Times New Roman" charset="0"/>
            </a:endParaRPr>
          </a:p>
          <a:p>
            <a:endParaRPr lang="en-US" sz="3200" kern="1200" dirty="0">
              <a:cs typeface="Times New Roman" charset="0"/>
            </a:endParaRPr>
          </a:p>
        </p:txBody>
      </p:sp>
      <p:pic>
        <p:nvPicPr>
          <p:cNvPr id="9" name="Picture 16" descr="uscga-very-large gray"/>
          <p:cNvPicPr>
            <a:picLocks noGrp="1" noChangeAspect="1" noChangeArrowheads="1"/>
          </p:cNvPicPr>
          <p:nvPr>
            <p:ph sz="quarter" idx="4294967295"/>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pic>
        <p:nvPicPr>
          <p:cNvPr id="10" name="Picture 2" descr="F:\Red Right Return2.jpg">
            <a:extLst>
              <a:ext uri="{FF2B5EF4-FFF2-40B4-BE49-F238E27FC236}">
                <a16:creationId xmlns:a16="http://schemas.microsoft.com/office/drawing/2014/main" id="{CBF09813-DE6D-9D4C-879A-FB55E6196F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035631"/>
            <a:ext cx="6400799" cy="361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77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dirty="0"/>
              <a:t>Key Topics</a:t>
            </a:r>
            <a:endParaRPr lang="en-US" sz="2400" dirty="0"/>
          </a:p>
        </p:txBody>
      </p:sp>
      <p:sp>
        <p:nvSpPr>
          <p:cNvPr id="106499" name="Rectangle 5"/>
          <p:cNvSpPr>
            <a:spLocks noGrp="1" noChangeArrowheads="1"/>
          </p:cNvSpPr>
          <p:nvPr>
            <p:ph idx="1"/>
          </p:nvPr>
        </p:nvSpPr>
        <p:spPr>
          <a:xfrm>
            <a:off x="609600" y="1524108"/>
            <a:ext cx="8229600" cy="4525963"/>
          </a:xfrm>
        </p:spPr>
        <p:txBody>
          <a:bodyPr/>
          <a:lstStyle/>
          <a:p>
            <a:pPr marL="346075" indent="-346075" eaLnBrk="1" hangingPunct="1">
              <a:spcBef>
                <a:spcPts val="1800"/>
              </a:spcBef>
              <a:buFont typeface="Wingdings" pitchFamily="2" charset="2"/>
              <a:buChar char="u"/>
            </a:pPr>
            <a:r>
              <a:rPr lang="en-US" dirty="0">
                <a:latin typeface="Arial" charset="0"/>
                <a:cs typeface="Arial" charset="0"/>
              </a:rPr>
              <a:t>Casting Off and Docking</a:t>
            </a:r>
          </a:p>
          <a:p>
            <a:pPr marL="346075" indent="-346075" eaLnBrk="1" hangingPunct="1">
              <a:spcBef>
                <a:spcPts val="1800"/>
              </a:spcBef>
              <a:buFont typeface="Wingdings" pitchFamily="2" charset="2"/>
              <a:buChar char="u"/>
            </a:pPr>
            <a:r>
              <a:rPr lang="en-US" dirty="0">
                <a:latin typeface="Arial" charset="0"/>
                <a:cs typeface="Arial" charset="0"/>
              </a:rPr>
              <a:t>Anchoring</a:t>
            </a:r>
          </a:p>
          <a:p>
            <a:pPr marL="346075" indent="-346075" eaLnBrk="1" hangingPunct="1">
              <a:spcBef>
                <a:spcPts val="1800"/>
              </a:spcBef>
              <a:buFont typeface="Wingdings" pitchFamily="2" charset="2"/>
              <a:buChar char="u"/>
            </a:pPr>
            <a:r>
              <a:rPr lang="en-US" dirty="0">
                <a:latin typeface="Arial" charset="0"/>
                <a:cs typeface="Arial" charset="0"/>
              </a:rPr>
              <a:t>Jet-Propelled Watercraft Operation</a:t>
            </a:r>
          </a:p>
          <a:p>
            <a:pPr marL="346075" indent="-346075" eaLnBrk="1" hangingPunct="1">
              <a:spcBef>
                <a:spcPts val="1800"/>
              </a:spcBef>
              <a:buFont typeface="Wingdings" pitchFamily="2" charset="2"/>
              <a:buChar char="u"/>
            </a:pPr>
            <a:r>
              <a:rPr lang="en-US" dirty="0">
                <a:latin typeface="Arial" charset="0"/>
                <a:cs typeface="Arial" charset="0"/>
              </a:rPr>
              <a:t>Engine Cut-Off Switches</a:t>
            </a:r>
          </a:p>
          <a:p>
            <a:pPr marL="346075" indent="-346075" eaLnBrk="1" hangingPunct="1">
              <a:spcBef>
                <a:spcPts val="1800"/>
              </a:spcBef>
              <a:buFont typeface="Wingdings" pitchFamily="2" charset="2"/>
              <a:buChar char="u"/>
            </a:pPr>
            <a:r>
              <a:rPr lang="en-US" dirty="0">
                <a:latin typeface="Arial" charset="0"/>
                <a:cs typeface="Arial" charset="0"/>
              </a:rPr>
              <a:t>Changing Water Levels</a:t>
            </a:r>
          </a:p>
          <a:p>
            <a:pPr marL="346075" indent="-346075" eaLnBrk="1" hangingPunct="1">
              <a:spcBef>
                <a:spcPts val="1800"/>
              </a:spcBef>
              <a:buFont typeface="Wingdings" pitchFamily="2" charset="2"/>
              <a:buChar char="u"/>
            </a:pPr>
            <a:r>
              <a:rPr lang="en-US" dirty="0">
                <a:latin typeface="Arial" charset="0"/>
                <a:cs typeface="Arial" charset="0"/>
              </a:rPr>
              <a:t>Dams, Locks, and Bridges</a:t>
            </a:r>
          </a:p>
        </p:txBody>
      </p:sp>
      <p:pic>
        <p:nvPicPr>
          <p:cNvPr id="6"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054624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3"/>
          <p:cNvSpPr>
            <a:spLocks noGrp="1"/>
          </p:cNvSpPr>
          <p:nvPr>
            <p:ph type="title"/>
          </p:nvPr>
        </p:nvSpPr>
        <p:spPr/>
        <p:txBody>
          <a:bodyPr/>
          <a:lstStyle/>
          <a:p>
            <a:r>
              <a:rPr lang="en-US" dirty="0"/>
              <a:t>U.S. Aids to Navigation System</a:t>
            </a:r>
          </a:p>
        </p:txBody>
      </p:sp>
      <p:sp>
        <p:nvSpPr>
          <p:cNvPr id="130051" name="Text Placeholder 4"/>
          <p:cNvSpPr>
            <a:spLocks noGrp="1"/>
          </p:cNvSpPr>
          <p:nvPr>
            <p:ph type="body" idx="1"/>
          </p:nvPr>
        </p:nvSpPr>
        <p:spPr>
          <a:xfrm>
            <a:off x="457200" y="1143000"/>
            <a:ext cx="4040188" cy="827088"/>
          </a:xfrm>
        </p:spPr>
        <p:txBody>
          <a:bodyPr/>
          <a:lstStyle/>
          <a:p>
            <a:r>
              <a:rPr lang="en-US" dirty="0">
                <a:latin typeface="Arial" charset="0"/>
                <a:cs typeface="Arial" charset="0"/>
              </a:rPr>
              <a:t>Lateral Markers—(ICW)</a:t>
            </a:r>
          </a:p>
        </p:txBody>
      </p:sp>
      <p:pic>
        <p:nvPicPr>
          <p:cNvPr id="125956" name="Content Placeholder 8" descr="C:\DOCUME~1\bbullock\LOCALS~1\Temp\VMwareDnD\49fba90d\buoy_daymark_icw_green.jpg"/>
          <p:cNvPicPr>
            <a:picLocks noGrp="1" noChangeAspect="1" noChangeArrowheads="1"/>
          </p:cNvPicPr>
          <p:nvPr>
            <p:ph sz="half" idx="2"/>
          </p:nvPr>
        </p:nvPicPr>
        <p:blipFill>
          <a:blip r:embed="rId3"/>
          <a:srcRect/>
          <a:stretch>
            <a:fillRect/>
          </a:stretch>
        </p:blipFill>
        <p:spPr>
          <a:xfrm>
            <a:off x="1347788" y="2274888"/>
            <a:ext cx="2259012" cy="3763962"/>
          </a:xfrm>
          <a:noFill/>
        </p:spPr>
      </p:pic>
      <p:pic>
        <p:nvPicPr>
          <p:cNvPr id="125957" name="Content Placeholder 9" descr="C:\DOCUME~1\bbullock\LOCALS~1\Temp\VMwareDnD\49fba90d\buoy_daymark_icw_red.jpg"/>
          <p:cNvPicPr>
            <a:picLocks noGrp="1" noChangeAspect="1" noChangeArrowheads="1"/>
          </p:cNvPicPr>
          <p:nvPr>
            <p:ph sz="quarter" idx="4"/>
          </p:nvPr>
        </p:nvPicPr>
        <p:blipFill>
          <a:blip r:embed="rId4"/>
          <a:srcRect/>
          <a:stretch>
            <a:fillRect/>
          </a:stretch>
        </p:blipFill>
        <p:spPr>
          <a:xfrm>
            <a:off x="5537200" y="2274888"/>
            <a:ext cx="2257425" cy="3763962"/>
          </a:xfrm>
          <a:noFill/>
        </p:spPr>
      </p:pic>
      <p:sp>
        <p:nvSpPr>
          <p:cNvPr id="125958" name="Rectangle 3"/>
          <p:cNvSpPr txBox="1">
            <a:spLocks noChangeArrowheads="1"/>
          </p:cNvSpPr>
          <p:nvPr/>
        </p:nvSpPr>
        <p:spPr bwMode="auto">
          <a:xfrm>
            <a:off x="4267200" y="1612900"/>
            <a:ext cx="4605338" cy="890588"/>
          </a:xfrm>
          <a:prstGeom prst="rect">
            <a:avLst/>
          </a:prstGeom>
          <a:noFill/>
          <a:ln w="9525">
            <a:noFill/>
            <a:miter lim="800000"/>
            <a:headEnd/>
            <a:tailEnd/>
          </a:ln>
        </p:spPr>
        <p:txBody>
          <a:bodyPr anchor="ctr"/>
          <a:lstStyle/>
          <a:p>
            <a:pPr marL="55563" lvl="1" algn="ctr">
              <a:spcBef>
                <a:spcPct val="80000"/>
              </a:spcBef>
              <a:buFont typeface="Arial" charset="0"/>
              <a:buNone/>
            </a:pPr>
            <a:r>
              <a:rPr lang="en-US" sz="2000" b="1" dirty="0">
                <a:cs typeface="Arial" charset="0"/>
              </a:rPr>
              <a:t>Keep on your starboard (right) side</a:t>
            </a:r>
          </a:p>
        </p:txBody>
      </p:sp>
      <p:sp>
        <p:nvSpPr>
          <p:cNvPr id="12" name="Rectangle 11"/>
          <p:cNvSpPr/>
          <p:nvPr/>
        </p:nvSpPr>
        <p:spPr>
          <a:xfrm>
            <a:off x="609600" y="1871663"/>
            <a:ext cx="3729038" cy="400050"/>
          </a:xfrm>
          <a:prstGeom prst="rect">
            <a:avLst/>
          </a:prstGeom>
          <a:ln>
            <a:noFill/>
          </a:ln>
        </p:spPr>
        <p:txBody>
          <a:bodyPr>
            <a:spAutoFit/>
          </a:bodyPr>
          <a:lstStyle/>
          <a:p>
            <a:pPr marL="55563" lvl="1" algn="ctr">
              <a:spcBef>
                <a:spcPct val="80000"/>
              </a:spcBef>
              <a:buClr>
                <a:srgbClr val="FF0000"/>
              </a:buClr>
              <a:buSzPct val="120000"/>
              <a:defRPr/>
            </a:pPr>
            <a:r>
              <a:rPr lang="en-US" sz="2000" b="1" kern="0" dirty="0">
                <a:solidFill>
                  <a:srgbClr val="000000"/>
                </a:solidFill>
                <a:latin typeface="Arial"/>
              </a:rPr>
              <a:t>Keep on your port (left) side</a:t>
            </a:r>
          </a:p>
        </p:txBody>
      </p:sp>
      <p:pic>
        <p:nvPicPr>
          <p:cNvPr id="10" name="Picture 16" descr="uscga-very-large gray"/>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56319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9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59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5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4"/>
          <p:cNvSpPr>
            <a:spLocks noGrp="1"/>
          </p:cNvSpPr>
          <p:nvPr>
            <p:ph type="title"/>
          </p:nvPr>
        </p:nvSpPr>
        <p:spPr/>
        <p:txBody>
          <a:bodyPr/>
          <a:lstStyle/>
          <a:p>
            <a:r>
              <a:rPr lang="en-US" dirty="0"/>
              <a:t>U.S. Aids to Navigation System</a:t>
            </a:r>
          </a:p>
        </p:txBody>
      </p:sp>
      <p:sp>
        <p:nvSpPr>
          <p:cNvPr id="131075" name="Text Placeholder 5"/>
          <p:cNvSpPr>
            <a:spLocks noGrp="1"/>
          </p:cNvSpPr>
          <p:nvPr>
            <p:ph type="body" idx="1"/>
          </p:nvPr>
        </p:nvSpPr>
        <p:spPr>
          <a:xfrm>
            <a:off x="457200" y="1535113"/>
            <a:ext cx="4953000" cy="827087"/>
          </a:xfrm>
        </p:spPr>
        <p:txBody>
          <a:bodyPr/>
          <a:lstStyle/>
          <a:p>
            <a:r>
              <a:rPr lang="en-US" dirty="0">
                <a:latin typeface="Arial" charset="0"/>
                <a:cs typeface="Arial" charset="0"/>
              </a:rPr>
              <a:t>Western Rivers System Marker</a:t>
            </a:r>
          </a:p>
        </p:txBody>
      </p:sp>
      <p:pic>
        <p:nvPicPr>
          <p:cNvPr id="126980" name="Picture 6" descr="C:\DOCUME~1\bbullock\LOCALS~1\Temp\VMwareDnD\16850328\buoy_daymark_western_rivers_system.jpg"/>
          <p:cNvPicPr>
            <a:picLocks noGrp="1" noChangeAspect="1" noChangeArrowheads="1"/>
          </p:cNvPicPr>
          <p:nvPr>
            <p:ph sz="half" idx="2"/>
          </p:nvPr>
        </p:nvPicPr>
        <p:blipFill>
          <a:blip r:embed="rId3"/>
          <a:srcRect/>
          <a:stretch>
            <a:fillRect/>
          </a:stretch>
        </p:blipFill>
        <p:spPr>
          <a:xfrm>
            <a:off x="1627188" y="2362200"/>
            <a:ext cx="2259012" cy="3763963"/>
          </a:xfrm>
          <a:noFill/>
        </p:spPr>
      </p:pic>
      <p:sp>
        <p:nvSpPr>
          <p:cNvPr id="126981" name="Content Placeholder 10"/>
          <p:cNvSpPr>
            <a:spLocks noGrp="1"/>
          </p:cNvSpPr>
          <p:nvPr>
            <p:ph sz="quarter" idx="4"/>
          </p:nvPr>
        </p:nvSpPr>
        <p:spPr>
          <a:xfrm>
            <a:off x="4267200" y="3733800"/>
            <a:ext cx="4041775" cy="762000"/>
          </a:xfrm>
        </p:spPr>
        <p:txBody>
          <a:bodyPr/>
          <a:lstStyle/>
          <a:p>
            <a:pPr marL="0" algn="ctr">
              <a:buNone/>
            </a:pPr>
            <a:r>
              <a:rPr lang="en-US" sz="2000" dirty="0">
                <a:solidFill>
                  <a:srgbClr val="000000"/>
                </a:solidFill>
                <a:latin typeface="Arial" charset="0"/>
                <a:cs typeface="Arial" charset="0"/>
              </a:rPr>
              <a:t>Indicates 73.5 miles from the river</a:t>
            </a:r>
            <a:r>
              <a:rPr lang="en-US" sz="2000" b="0" dirty="0"/>
              <a:t>’</a:t>
            </a:r>
            <a:r>
              <a:rPr lang="en-US" sz="2000" dirty="0">
                <a:solidFill>
                  <a:srgbClr val="000000"/>
                </a:solidFill>
                <a:latin typeface="Arial" charset="0"/>
                <a:cs typeface="Arial" charset="0"/>
              </a:rPr>
              <a:t>s mouth</a:t>
            </a:r>
          </a:p>
        </p:txBody>
      </p:sp>
      <p:pic>
        <p:nvPicPr>
          <p:cNvPr id="8" name="Picture 16" descr="uscga-very-large gra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33229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98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3"/>
          <p:cNvSpPr>
            <a:spLocks noGrp="1"/>
          </p:cNvSpPr>
          <p:nvPr>
            <p:ph type="title"/>
          </p:nvPr>
        </p:nvSpPr>
        <p:spPr>
          <a:xfrm>
            <a:off x="457200" y="0"/>
            <a:ext cx="8229600" cy="1143000"/>
          </a:xfrm>
        </p:spPr>
        <p:txBody>
          <a:bodyPr/>
          <a:lstStyle/>
          <a:p>
            <a:r>
              <a:rPr lang="en-US" dirty="0"/>
              <a:t>U.S. Aids to Navigation System</a:t>
            </a:r>
          </a:p>
        </p:txBody>
      </p:sp>
      <p:sp>
        <p:nvSpPr>
          <p:cNvPr id="130051" name="Text Placeholder 4"/>
          <p:cNvSpPr>
            <a:spLocks noGrp="1"/>
          </p:cNvSpPr>
          <p:nvPr>
            <p:ph type="body" idx="1"/>
          </p:nvPr>
        </p:nvSpPr>
        <p:spPr>
          <a:xfrm>
            <a:off x="533400" y="914400"/>
            <a:ext cx="4040188" cy="827088"/>
          </a:xfrm>
        </p:spPr>
        <p:txBody>
          <a:bodyPr/>
          <a:lstStyle/>
          <a:p>
            <a:r>
              <a:rPr lang="en-US" dirty="0">
                <a:latin typeface="Arial" charset="0"/>
                <a:cs typeface="Arial" charset="0"/>
              </a:rPr>
              <a:t>ICW Symbols</a:t>
            </a:r>
          </a:p>
        </p:txBody>
      </p:sp>
      <p:pic>
        <p:nvPicPr>
          <p:cNvPr id="11" name="Picture 10" descr="day mark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28800"/>
            <a:ext cx="5867401"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6" descr="uscga-very-large gray"/>
          <p:cNvPicPr>
            <a:picLocks noGrp="1" noChangeAspect="1" noChangeArrowheads="1"/>
          </p:cNvPicPr>
          <p:nvPr>
            <p:ph sz="quarter" idx="4294967295"/>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1660230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5"/>
          <p:cNvSpPr>
            <a:spLocks noGrp="1"/>
          </p:cNvSpPr>
          <p:nvPr>
            <p:ph type="title"/>
          </p:nvPr>
        </p:nvSpPr>
        <p:spPr/>
        <p:txBody>
          <a:bodyPr/>
          <a:lstStyle/>
          <a:p>
            <a:r>
              <a:rPr lang="en-US" dirty="0"/>
              <a:t>U.S. Aids to Navigation System</a:t>
            </a:r>
          </a:p>
        </p:txBody>
      </p:sp>
      <p:sp>
        <p:nvSpPr>
          <p:cNvPr id="132099" name="Text Placeholder 6"/>
          <p:cNvSpPr>
            <a:spLocks noGrp="1"/>
          </p:cNvSpPr>
          <p:nvPr>
            <p:ph type="body" idx="1"/>
          </p:nvPr>
        </p:nvSpPr>
        <p:spPr/>
        <p:txBody>
          <a:bodyPr/>
          <a:lstStyle/>
          <a:p>
            <a:r>
              <a:rPr lang="en-US" dirty="0">
                <a:latin typeface="Arial" charset="0"/>
                <a:cs typeface="Arial" charset="0"/>
              </a:rPr>
              <a:t>Non-Lateral Markers</a:t>
            </a:r>
          </a:p>
        </p:txBody>
      </p:sp>
      <p:sp>
        <p:nvSpPr>
          <p:cNvPr id="128004" name="Rectangle 3"/>
          <p:cNvSpPr txBox="1">
            <a:spLocks noChangeArrowheads="1"/>
          </p:cNvSpPr>
          <p:nvPr/>
        </p:nvSpPr>
        <p:spPr bwMode="auto">
          <a:xfrm>
            <a:off x="1066800" y="2209800"/>
            <a:ext cx="2819400" cy="536575"/>
          </a:xfrm>
          <a:prstGeom prst="rect">
            <a:avLst/>
          </a:prstGeom>
          <a:noFill/>
          <a:ln w="9525">
            <a:noFill/>
            <a:miter lim="800000"/>
            <a:headEnd/>
            <a:tailEnd/>
          </a:ln>
        </p:spPr>
        <p:txBody>
          <a:bodyPr anchor="ctr"/>
          <a:lstStyle/>
          <a:p>
            <a:pPr algn="ctr">
              <a:buClr>
                <a:srgbClr val="0070C0"/>
              </a:buClr>
              <a:buSzPct val="100000"/>
              <a:buFont typeface="Wingdings" pitchFamily="2" charset="2"/>
              <a:buNone/>
            </a:pPr>
            <a:r>
              <a:rPr lang="en-US" sz="2000" b="1" dirty="0">
                <a:solidFill>
                  <a:srgbClr val="000000"/>
                </a:solidFill>
                <a:cs typeface="Arial" charset="0"/>
              </a:rPr>
              <a:t>Information</a:t>
            </a:r>
          </a:p>
        </p:txBody>
      </p:sp>
      <p:sp>
        <p:nvSpPr>
          <p:cNvPr id="128005" name="Rectangle 3"/>
          <p:cNvSpPr txBox="1">
            <a:spLocks noChangeArrowheads="1"/>
          </p:cNvSpPr>
          <p:nvPr/>
        </p:nvSpPr>
        <p:spPr bwMode="auto">
          <a:xfrm>
            <a:off x="5410200" y="2209800"/>
            <a:ext cx="2819400" cy="536575"/>
          </a:xfrm>
          <a:prstGeom prst="rect">
            <a:avLst/>
          </a:prstGeom>
          <a:noFill/>
          <a:ln w="9525">
            <a:noFill/>
            <a:miter lim="800000"/>
            <a:headEnd/>
            <a:tailEnd/>
          </a:ln>
        </p:spPr>
        <p:txBody>
          <a:bodyPr anchor="ctr"/>
          <a:lstStyle/>
          <a:p>
            <a:pPr algn="ctr">
              <a:buClr>
                <a:srgbClr val="0070C0"/>
              </a:buClr>
              <a:buSzPct val="100000"/>
              <a:buFont typeface="Wingdings" pitchFamily="2" charset="2"/>
              <a:buNone/>
            </a:pPr>
            <a:r>
              <a:rPr lang="en-US" sz="2000" b="1" dirty="0">
                <a:solidFill>
                  <a:srgbClr val="000000"/>
                </a:solidFill>
                <a:cs typeface="Arial" charset="0"/>
              </a:rPr>
              <a:t>Danger Area</a:t>
            </a:r>
          </a:p>
        </p:txBody>
      </p:sp>
      <p:pic>
        <p:nvPicPr>
          <p:cNvPr id="128006" name="Picture 5" descr="buoy_non-lateral_information.jpg"/>
          <p:cNvPicPr>
            <a:picLocks noChangeAspect="1"/>
          </p:cNvPicPr>
          <p:nvPr/>
        </p:nvPicPr>
        <p:blipFill>
          <a:blip r:embed="rId3"/>
          <a:srcRect/>
          <a:stretch>
            <a:fillRect/>
          </a:stretch>
        </p:blipFill>
        <p:spPr bwMode="auto">
          <a:xfrm>
            <a:off x="1355725" y="2693988"/>
            <a:ext cx="2201863" cy="3173412"/>
          </a:xfrm>
          <a:prstGeom prst="rect">
            <a:avLst/>
          </a:prstGeom>
          <a:noFill/>
          <a:ln w="9525">
            <a:noFill/>
            <a:miter lim="800000"/>
            <a:headEnd/>
            <a:tailEnd/>
          </a:ln>
        </p:spPr>
      </p:pic>
      <p:pic>
        <p:nvPicPr>
          <p:cNvPr id="128007" name="Picture 7" descr="buoy_non-lateral_danger.jpg"/>
          <p:cNvPicPr>
            <a:picLocks noChangeAspect="1"/>
          </p:cNvPicPr>
          <p:nvPr/>
        </p:nvPicPr>
        <p:blipFill>
          <a:blip r:embed="rId4"/>
          <a:srcRect/>
          <a:stretch>
            <a:fillRect/>
          </a:stretch>
        </p:blipFill>
        <p:spPr bwMode="auto">
          <a:xfrm>
            <a:off x="5715000" y="2667000"/>
            <a:ext cx="2209800" cy="3200400"/>
          </a:xfrm>
          <a:prstGeom prst="rect">
            <a:avLst/>
          </a:prstGeom>
          <a:noFill/>
          <a:ln w="9525">
            <a:noFill/>
            <a:miter lim="800000"/>
            <a:headEnd/>
            <a:tailEnd/>
          </a:ln>
        </p:spPr>
      </p:pic>
      <p:pic>
        <p:nvPicPr>
          <p:cNvPr id="10" name="Picture 16" descr="uscga-very-large gray"/>
          <p:cNvPicPr>
            <a:picLocks noGrp="1" noChangeAspect="1" noChangeArrowheads="1"/>
          </p:cNvPicPr>
          <p:nvPr>
            <p:ph sz="quarter" idx="4294967295"/>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57221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0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80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p:bldP spid="12800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5"/>
          <p:cNvSpPr>
            <a:spLocks noGrp="1"/>
          </p:cNvSpPr>
          <p:nvPr>
            <p:ph type="title"/>
          </p:nvPr>
        </p:nvSpPr>
        <p:spPr/>
        <p:txBody>
          <a:bodyPr/>
          <a:lstStyle/>
          <a:p>
            <a:r>
              <a:rPr lang="en-US" dirty="0"/>
              <a:t>U.S. Aids to Navigation System</a:t>
            </a:r>
          </a:p>
        </p:txBody>
      </p:sp>
      <p:sp>
        <p:nvSpPr>
          <p:cNvPr id="133123" name="Text Placeholder 6"/>
          <p:cNvSpPr>
            <a:spLocks noGrp="1"/>
          </p:cNvSpPr>
          <p:nvPr>
            <p:ph type="body" idx="1"/>
          </p:nvPr>
        </p:nvSpPr>
        <p:spPr/>
        <p:txBody>
          <a:bodyPr/>
          <a:lstStyle/>
          <a:p>
            <a:r>
              <a:rPr lang="en-US" dirty="0">
                <a:latin typeface="Arial" charset="0"/>
                <a:cs typeface="Arial" charset="0"/>
              </a:rPr>
              <a:t>Non-Lateral Markers</a:t>
            </a:r>
          </a:p>
        </p:txBody>
      </p:sp>
      <p:pic>
        <p:nvPicPr>
          <p:cNvPr id="126980" name="Picture 5" descr="buoy_non-lateral_controlled.jpg"/>
          <p:cNvPicPr>
            <a:picLocks noChangeAspect="1"/>
          </p:cNvPicPr>
          <p:nvPr/>
        </p:nvPicPr>
        <p:blipFill>
          <a:blip r:embed="rId3"/>
          <a:srcRect/>
          <a:stretch>
            <a:fillRect/>
          </a:stretch>
        </p:blipFill>
        <p:spPr bwMode="auto">
          <a:xfrm>
            <a:off x="1371600" y="2709863"/>
            <a:ext cx="2279650" cy="3149600"/>
          </a:xfrm>
          <a:prstGeom prst="rect">
            <a:avLst/>
          </a:prstGeom>
          <a:noFill/>
          <a:ln w="9525">
            <a:noFill/>
            <a:miter lim="800000"/>
            <a:headEnd/>
            <a:tailEnd/>
          </a:ln>
        </p:spPr>
      </p:pic>
      <p:pic>
        <p:nvPicPr>
          <p:cNvPr id="129029" name="Picture 6" descr="buoy_non-lateral_exclusion.jpg"/>
          <p:cNvPicPr>
            <a:picLocks noChangeAspect="1"/>
          </p:cNvPicPr>
          <p:nvPr/>
        </p:nvPicPr>
        <p:blipFill>
          <a:blip r:embed="rId4"/>
          <a:srcRect/>
          <a:stretch>
            <a:fillRect/>
          </a:stretch>
        </p:blipFill>
        <p:spPr bwMode="auto">
          <a:xfrm>
            <a:off x="5638800" y="2667000"/>
            <a:ext cx="2289175" cy="3195638"/>
          </a:xfrm>
          <a:prstGeom prst="rect">
            <a:avLst/>
          </a:prstGeom>
          <a:noFill/>
          <a:ln w="9525">
            <a:noFill/>
            <a:miter lim="800000"/>
            <a:headEnd/>
            <a:tailEnd/>
          </a:ln>
        </p:spPr>
      </p:pic>
      <p:sp>
        <p:nvSpPr>
          <p:cNvPr id="126982" name="Rectangle 3"/>
          <p:cNvSpPr txBox="1">
            <a:spLocks noChangeArrowheads="1"/>
          </p:cNvSpPr>
          <p:nvPr/>
        </p:nvSpPr>
        <p:spPr bwMode="auto">
          <a:xfrm>
            <a:off x="1066800" y="2209800"/>
            <a:ext cx="2819400" cy="536575"/>
          </a:xfrm>
          <a:prstGeom prst="rect">
            <a:avLst/>
          </a:prstGeom>
          <a:noFill/>
          <a:ln w="9525">
            <a:noFill/>
            <a:miter lim="800000"/>
            <a:headEnd/>
            <a:tailEnd/>
          </a:ln>
        </p:spPr>
        <p:txBody>
          <a:bodyPr anchor="ctr"/>
          <a:lstStyle/>
          <a:p>
            <a:pPr algn="ctr">
              <a:buClr>
                <a:srgbClr val="0070C0"/>
              </a:buClr>
              <a:buSzPct val="100000"/>
              <a:buFont typeface="Wingdings" pitchFamily="2" charset="2"/>
              <a:buNone/>
            </a:pPr>
            <a:r>
              <a:rPr lang="en-US" sz="2000" b="1" dirty="0">
                <a:solidFill>
                  <a:srgbClr val="000000"/>
                </a:solidFill>
                <a:cs typeface="Arial" charset="0"/>
              </a:rPr>
              <a:t>Controlled Area</a:t>
            </a:r>
          </a:p>
        </p:txBody>
      </p:sp>
      <p:sp>
        <p:nvSpPr>
          <p:cNvPr id="129031" name="Rectangle 3"/>
          <p:cNvSpPr txBox="1">
            <a:spLocks noChangeArrowheads="1"/>
          </p:cNvSpPr>
          <p:nvPr/>
        </p:nvSpPr>
        <p:spPr bwMode="auto">
          <a:xfrm>
            <a:off x="5334000" y="2209800"/>
            <a:ext cx="2819400" cy="536575"/>
          </a:xfrm>
          <a:prstGeom prst="rect">
            <a:avLst/>
          </a:prstGeom>
          <a:noFill/>
          <a:ln w="9525">
            <a:noFill/>
            <a:miter lim="800000"/>
            <a:headEnd/>
            <a:tailEnd/>
          </a:ln>
        </p:spPr>
        <p:txBody>
          <a:bodyPr anchor="ctr"/>
          <a:lstStyle/>
          <a:p>
            <a:pPr algn="ctr">
              <a:buClr>
                <a:srgbClr val="0070C0"/>
              </a:buClr>
              <a:buSzPct val="100000"/>
              <a:buFont typeface="Wingdings" pitchFamily="2" charset="2"/>
              <a:buNone/>
            </a:pPr>
            <a:r>
              <a:rPr lang="en-US" sz="2000" b="1" dirty="0">
                <a:solidFill>
                  <a:srgbClr val="000000"/>
                </a:solidFill>
                <a:cs typeface="Arial" charset="0"/>
              </a:rPr>
              <a:t>Exclusion Area</a:t>
            </a:r>
          </a:p>
        </p:txBody>
      </p:sp>
      <p:pic>
        <p:nvPicPr>
          <p:cNvPr id="10" name="Picture 16" descr="uscga-very-large gray"/>
          <p:cNvPicPr>
            <a:picLocks noGrp="1" noChangeAspect="1" noChangeArrowheads="1"/>
          </p:cNvPicPr>
          <p:nvPr>
            <p:ph sz="quarter" idx="4294967295"/>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
        <p:nvSpPr>
          <p:cNvPr id="2" name="TextBox 1"/>
          <p:cNvSpPr txBox="1"/>
          <p:nvPr/>
        </p:nvSpPr>
        <p:spPr>
          <a:xfrm>
            <a:off x="8229600" y="5943600"/>
            <a:ext cx="526782" cy="276999"/>
          </a:xfrm>
          <a:prstGeom prst="rect">
            <a:avLst/>
          </a:prstGeom>
          <a:noFill/>
        </p:spPr>
        <p:txBody>
          <a:bodyPr wrap="none" rtlCol="0">
            <a:spAutoFit/>
          </a:bodyPr>
          <a:lstStyle/>
          <a:p>
            <a:r>
              <a:rPr lang="en-US" sz="1200" b="1" dirty="0">
                <a:solidFill>
                  <a:srgbClr val="660066"/>
                </a:solidFill>
              </a:rPr>
              <a:t>Q-27</a:t>
            </a:r>
          </a:p>
        </p:txBody>
      </p:sp>
    </p:spTree>
    <p:extLst>
      <p:ext uri="{BB962C8B-B14F-4D97-AF65-F5344CB8AC3E}">
        <p14:creationId xmlns:p14="http://schemas.microsoft.com/office/powerpoint/2010/main" val="228527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9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90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2" grpId="0"/>
      <p:bldP spid="1290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0"/>
          <p:cNvSpPr>
            <a:spLocks noGrp="1"/>
          </p:cNvSpPr>
          <p:nvPr>
            <p:ph type="title"/>
          </p:nvPr>
        </p:nvSpPr>
        <p:spPr/>
        <p:txBody>
          <a:bodyPr/>
          <a:lstStyle/>
          <a:p>
            <a:r>
              <a:rPr lang="en-US" dirty="0"/>
              <a:t>U.S. Aids to Navigation System</a:t>
            </a:r>
          </a:p>
        </p:txBody>
      </p:sp>
      <p:sp>
        <p:nvSpPr>
          <p:cNvPr id="134147" name="Text Placeholder 6"/>
          <p:cNvSpPr>
            <a:spLocks noGrp="1"/>
          </p:cNvSpPr>
          <p:nvPr>
            <p:ph type="body" idx="1"/>
          </p:nvPr>
        </p:nvSpPr>
        <p:spPr/>
        <p:txBody>
          <a:bodyPr/>
          <a:lstStyle/>
          <a:p>
            <a:r>
              <a:rPr lang="en-US" dirty="0">
                <a:latin typeface="Arial" charset="0"/>
                <a:cs typeface="Arial" charset="0"/>
              </a:rPr>
              <a:t>Other Non-Lateral Markers</a:t>
            </a:r>
          </a:p>
        </p:txBody>
      </p:sp>
      <p:pic>
        <p:nvPicPr>
          <p:cNvPr id="130052" name="Picture 7" descr="buoy_obstruction_black_stripe.jpg"/>
          <p:cNvPicPr>
            <a:picLocks noChangeAspect="1"/>
          </p:cNvPicPr>
          <p:nvPr/>
        </p:nvPicPr>
        <p:blipFill>
          <a:blip r:embed="rId3"/>
          <a:srcRect/>
          <a:stretch>
            <a:fillRect/>
          </a:stretch>
        </p:blipFill>
        <p:spPr bwMode="auto">
          <a:xfrm>
            <a:off x="6511925" y="3124200"/>
            <a:ext cx="1870075" cy="2613025"/>
          </a:xfrm>
          <a:prstGeom prst="rect">
            <a:avLst/>
          </a:prstGeom>
          <a:noFill/>
          <a:ln w="9525">
            <a:noFill/>
            <a:miter lim="800000"/>
            <a:headEnd/>
            <a:tailEnd/>
          </a:ln>
        </p:spPr>
      </p:pic>
      <p:pic>
        <p:nvPicPr>
          <p:cNvPr id="130053" name="Picture 8" descr="buoy_safe_water_lighted.jpg"/>
          <p:cNvPicPr>
            <a:picLocks noChangeAspect="1"/>
          </p:cNvPicPr>
          <p:nvPr/>
        </p:nvPicPr>
        <p:blipFill>
          <a:blip r:embed="rId4"/>
          <a:srcRect/>
          <a:stretch>
            <a:fillRect/>
          </a:stretch>
        </p:blipFill>
        <p:spPr bwMode="auto">
          <a:xfrm>
            <a:off x="2625725" y="3124200"/>
            <a:ext cx="1600200" cy="2667000"/>
          </a:xfrm>
          <a:prstGeom prst="rect">
            <a:avLst/>
          </a:prstGeom>
          <a:noFill/>
          <a:ln w="9525">
            <a:noFill/>
            <a:miter lim="800000"/>
            <a:headEnd/>
            <a:tailEnd/>
          </a:ln>
        </p:spPr>
      </p:pic>
      <p:pic>
        <p:nvPicPr>
          <p:cNvPr id="130054" name="Picture 9" descr="buoy_safe_water_red_stripe.jpg"/>
          <p:cNvPicPr>
            <a:picLocks noChangeAspect="1"/>
          </p:cNvPicPr>
          <p:nvPr/>
        </p:nvPicPr>
        <p:blipFill>
          <a:blip r:embed="rId5"/>
          <a:srcRect/>
          <a:stretch>
            <a:fillRect/>
          </a:stretch>
        </p:blipFill>
        <p:spPr bwMode="auto">
          <a:xfrm>
            <a:off x="746125" y="3124200"/>
            <a:ext cx="1778000" cy="2667000"/>
          </a:xfrm>
          <a:prstGeom prst="rect">
            <a:avLst/>
          </a:prstGeom>
          <a:noFill/>
          <a:ln w="9525">
            <a:noFill/>
            <a:miter lim="800000"/>
            <a:headEnd/>
            <a:tailEnd/>
          </a:ln>
        </p:spPr>
      </p:pic>
      <p:sp>
        <p:nvSpPr>
          <p:cNvPr id="130055" name="Rectangle 3"/>
          <p:cNvSpPr txBox="1">
            <a:spLocks noChangeArrowheads="1"/>
          </p:cNvSpPr>
          <p:nvPr/>
        </p:nvSpPr>
        <p:spPr bwMode="auto">
          <a:xfrm>
            <a:off x="1066800" y="2514600"/>
            <a:ext cx="2819400" cy="536575"/>
          </a:xfrm>
          <a:prstGeom prst="rect">
            <a:avLst/>
          </a:prstGeom>
          <a:noFill/>
          <a:ln w="9525">
            <a:noFill/>
            <a:miter lim="800000"/>
            <a:headEnd/>
            <a:tailEnd/>
          </a:ln>
        </p:spPr>
        <p:txBody>
          <a:bodyPr anchor="ctr"/>
          <a:lstStyle/>
          <a:p>
            <a:pPr algn="ctr">
              <a:buClr>
                <a:srgbClr val="0070C0"/>
              </a:buClr>
              <a:buSzPct val="100000"/>
              <a:buFont typeface="Wingdings" pitchFamily="2" charset="2"/>
              <a:buNone/>
            </a:pPr>
            <a:r>
              <a:rPr lang="en-US" sz="2000" b="1" dirty="0">
                <a:solidFill>
                  <a:srgbClr val="000000"/>
                </a:solidFill>
                <a:cs typeface="Arial" charset="0"/>
              </a:rPr>
              <a:t>Safe Water Markers</a:t>
            </a:r>
          </a:p>
        </p:txBody>
      </p:sp>
      <p:sp>
        <p:nvSpPr>
          <p:cNvPr id="130056" name="Rectangle 3"/>
          <p:cNvSpPr txBox="1">
            <a:spLocks noChangeArrowheads="1"/>
          </p:cNvSpPr>
          <p:nvPr/>
        </p:nvSpPr>
        <p:spPr bwMode="auto">
          <a:xfrm>
            <a:off x="6019800" y="2514600"/>
            <a:ext cx="2819400" cy="536575"/>
          </a:xfrm>
          <a:prstGeom prst="rect">
            <a:avLst/>
          </a:prstGeom>
          <a:noFill/>
          <a:ln w="9525">
            <a:noFill/>
            <a:miter lim="800000"/>
            <a:headEnd/>
            <a:tailEnd/>
          </a:ln>
        </p:spPr>
        <p:txBody>
          <a:bodyPr anchor="ctr"/>
          <a:lstStyle/>
          <a:p>
            <a:pPr algn="ctr">
              <a:buClr>
                <a:srgbClr val="0070C0"/>
              </a:buClr>
              <a:buSzPct val="100000"/>
            </a:pPr>
            <a:r>
              <a:rPr lang="en-US" sz="2000" b="1" dirty="0">
                <a:solidFill>
                  <a:srgbClr val="000000"/>
                </a:solidFill>
                <a:cs typeface="Arial" charset="0"/>
              </a:rPr>
              <a:t>Inland Waters Obstruction Marker</a:t>
            </a:r>
          </a:p>
        </p:txBody>
      </p:sp>
      <p:pic>
        <p:nvPicPr>
          <p:cNvPr id="11" name="Picture 16" descr="uscga-very-large gray"/>
          <p:cNvPicPr>
            <a:picLocks noGrp="1" noChangeAspect="1" noChangeArrowheads="1"/>
          </p:cNvPicPr>
          <p:nvPr>
            <p:ph sz="quarter" idx="4294967295"/>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150213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5" grpId="0"/>
      <p:bldP spid="13005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dirty="0"/>
              <a:t>U.S. Aids to Navigation System</a:t>
            </a:r>
          </a:p>
        </p:txBody>
      </p:sp>
      <p:sp>
        <p:nvSpPr>
          <p:cNvPr id="135171" name="Text Placeholder 8"/>
          <p:cNvSpPr>
            <a:spLocks noGrp="1"/>
          </p:cNvSpPr>
          <p:nvPr>
            <p:ph type="body" idx="1"/>
          </p:nvPr>
        </p:nvSpPr>
        <p:spPr/>
        <p:txBody>
          <a:bodyPr/>
          <a:lstStyle/>
          <a:p>
            <a:r>
              <a:rPr lang="en-US" dirty="0">
                <a:latin typeface="Arial" charset="0"/>
                <a:cs typeface="Arial" charset="0"/>
              </a:rPr>
              <a:t>Other Non-Lateral Markers</a:t>
            </a:r>
          </a:p>
        </p:txBody>
      </p:sp>
      <p:pic>
        <p:nvPicPr>
          <p:cNvPr id="129028" name="Content Placeholder 8" descr="buoy_mooring_sphere.jpg"/>
          <p:cNvPicPr>
            <a:picLocks noChangeAspect="1"/>
          </p:cNvPicPr>
          <p:nvPr/>
        </p:nvPicPr>
        <p:blipFill>
          <a:blip r:embed="rId3"/>
          <a:srcRect/>
          <a:stretch>
            <a:fillRect/>
          </a:stretch>
        </p:blipFill>
        <p:spPr bwMode="auto">
          <a:xfrm>
            <a:off x="5029200" y="2974975"/>
            <a:ext cx="2057400" cy="3082925"/>
          </a:xfrm>
          <a:prstGeom prst="rect">
            <a:avLst/>
          </a:prstGeom>
          <a:noFill/>
          <a:ln w="9525">
            <a:noFill/>
            <a:miter lim="800000"/>
            <a:headEnd/>
            <a:tailEnd/>
          </a:ln>
        </p:spPr>
      </p:pic>
      <p:pic>
        <p:nvPicPr>
          <p:cNvPr id="129029" name="Picture 5" descr="buoy_mooring_can.jpg"/>
          <p:cNvPicPr>
            <a:picLocks noChangeAspect="1"/>
          </p:cNvPicPr>
          <p:nvPr/>
        </p:nvPicPr>
        <p:blipFill>
          <a:blip r:embed="rId4"/>
          <a:srcRect/>
          <a:stretch>
            <a:fillRect/>
          </a:stretch>
        </p:blipFill>
        <p:spPr bwMode="auto">
          <a:xfrm>
            <a:off x="2100263" y="2974975"/>
            <a:ext cx="2090737" cy="3136900"/>
          </a:xfrm>
          <a:prstGeom prst="rect">
            <a:avLst/>
          </a:prstGeom>
          <a:noFill/>
          <a:ln w="9525">
            <a:noFill/>
            <a:miter lim="800000"/>
            <a:headEnd/>
            <a:tailEnd/>
          </a:ln>
        </p:spPr>
      </p:pic>
      <p:sp>
        <p:nvSpPr>
          <p:cNvPr id="129030" name="Rectangle 3"/>
          <p:cNvSpPr txBox="1">
            <a:spLocks noChangeArrowheads="1"/>
          </p:cNvSpPr>
          <p:nvPr/>
        </p:nvSpPr>
        <p:spPr bwMode="auto">
          <a:xfrm>
            <a:off x="3124200" y="2362200"/>
            <a:ext cx="2819400" cy="536575"/>
          </a:xfrm>
          <a:prstGeom prst="rect">
            <a:avLst/>
          </a:prstGeom>
          <a:noFill/>
          <a:ln w="9525">
            <a:noFill/>
            <a:miter lim="800000"/>
            <a:headEnd/>
            <a:tailEnd/>
          </a:ln>
        </p:spPr>
        <p:txBody>
          <a:bodyPr anchor="ctr"/>
          <a:lstStyle/>
          <a:p>
            <a:pPr algn="ctr">
              <a:buClr>
                <a:srgbClr val="0070C0"/>
              </a:buClr>
              <a:buSzPct val="100000"/>
              <a:buFont typeface="Wingdings" pitchFamily="2" charset="2"/>
              <a:buNone/>
            </a:pPr>
            <a:r>
              <a:rPr lang="en-US" sz="2000" b="1" dirty="0">
                <a:solidFill>
                  <a:srgbClr val="000000"/>
                </a:solidFill>
                <a:cs typeface="Arial" charset="0"/>
              </a:rPr>
              <a:t>Mooring Buoys</a:t>
            </a:r>
          </a:p>
        </p:txBody>
      </p:sp>
      <p:pic>
        <p:nvPicPr>
          <p:cNvPr id="9" name="Picture 16" descr="uscga-very-large gray"/>
          <p:cNvPicPr>
            <a:picLocks noGrp="1" noChangeAspect="1" noChangeArrowheads="1"/>
          </p:cNvPicPr>
          <p:nvPr>
            <p:ph sz="quarter" idx="4294967295"/>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280882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0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457200" y="31262"/>
            <a:ext cx="8229600" cy="1143000"/>
          </a:xfrm>
        </p:spPr>
        <p:txBody>
          <a:bodyPr/>
          <a:lstStyle/>
          <a:p>
            <a:r>
              <a:rPr lang="en-US" dirty="0"/>
              <a:t>U.S. Aids to Navigation System</a:t>
            </a:r>
          </a:p>
        </p:txBody>
      </p:sp>
      <p:sp>
        <p:nvSpPr>
          <p:cNvPr id="135171" name="Text Placeholder 8"/>
          <p:cNvSpPr>
            <a:spLocks noGrp="1"/>
          </p:cNvSpPr>
          <p:nvPr>
            <p:ph type="body" idx="1"/>
          </p:nvPr>
        </p:nvSpPr>
        <p:spPr>
          <a:xfrm>
            <a:off x="457200" y="1066800"/>
            <a:ext cx="8229600" cy="639762"/>
          </a:xfrm>
        </p:spPr>
        <p:txBody>
          <a:bodyPr/>
          <a:lstStyle/>
          <a:p>
            <a:r>
              <a:rPr lang="en-US" dirty="0">
                <a:solidFill>
                  <a:srgbClr val="000090"/>
                </a:solidFill>
                <a:latin typeface="Arial" charset="0"/>
                <a:cs typeface="Arial" charset="0"/>
              </a:rPr>
              <a:t>Junction Buoys</a:t>
            </a:r>
          </a:p>
        </p:txBody>
      </p:sp>
      <p:grpSp>
        <p:nvGrpSpPr>
          <p:cNvPr id="9" name="Group 8"/>
          <p:cNvGrpSpPr>
            <a:grpSpLocks/>
          </p:cNvGrpSpPr>
          <p:nvPr/>
        </p:nvGrpSpPr>
        <p:grpSpPr bwMode="auto">
          <a:xfrm>
            <a:off x="2971800" y="1905000"/>
            <a:ext cx="3429000" cy="3526510"/>
            <a:chOff x="6214905" y="2512288"/>
            <a:chExt cx="2316146" cy="2923871"/>
          </a:xfrm>
        </p:grpSpPr>
        <p:grpSp>
          <p:nvGrpSpPr>
            <p:cNvPr id="10" name="Group 9"/>
            <p:cNvGrpSpPr>
              <a:grpSpLocks/>
            </p:cNvGrpSpPr>
            <p:nvPr/>
          </p:nvGrpSpPr>
          <p:grpSpPr bwMode="auto">
            <a:xfrm>
              <a:off x="6248400" y="2895600"/>
              <a:ext cx="2163763" cy="2493963"/>
              <a:chOff x="5699822" y="2438400"/>
              <a:chExt cx="2163566" cy="2493670"/>
            </a:xfrm>
          </p:grpSpPr>
          <p:pic>
            <p:nvPicPr>
              <p:cNvPr id="20" name="Picture 19" descr="Fig 5-2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002" r="66008" b="18059"/>
              <a:stretch>
                <a:fillRect/>
              </a:stretch>
            </p:blipFill>
            <p:spPr bwMode="auto">
              <a:xfrm>
                <a:off x="5699822" y="2438400"/>
                <a:ext cx="1188282" cy="24936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Fig 5-2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8006" r="20003" b="18059"/>
              <a:stretch>
                <a:fillRect/>
              </a:stretch>
            </p:blipFill>
            <p:spPr bwMode="auto">
              <a:xfrm>
                <a:off x="6858000" y="2438400"/>
                <a:ext cx="1005388" cy="2493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Rectangle 10"/>
            <p:cNvSpPr/>
            <p:nvPr/>
          </p:nvSpPr>
          <p:spPr>
            <a:xfrm>
              <a:off x="6214905" y="2512288"/>
              <a:ext cx="2316146" cy="292387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kern="1200" dirty="0"/>
            </a:p>
          </p:txBody>
        </p:sp>
        <p:sp>
          <p:nvSpPr>
            <p:cNvPr id="12" name="Trapezoid 11"/>
            <p:cNvSpPr/>
            <p:nvPr/>
          </p:nvSpPr>
          <p:spPr>
            <a:xfrm>
              <a:off x="7584908" y="2934748"/>
              <a:ext cx="687382" cy="446284"/>
            </a:xfrm>
            <a:prstGeom prst="trapezoid">
              <a:avLst>
                <a:gd name="adj" fmla="val 1825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kern="1200" dirty="0"/>
            </a:p>
          </p:txBody>
        </p:sp>
        <p:grpSp>
          <p:nvGrpSpPr>
            <p:cNvPr id="13" name="Group 12"/>
            <p:cNvGrpSpPr>
              <a:grpSpLocks/>
            </p:cNvGrpSpPr>
            <p:nvPr/>
          </p:nvGrpSpPr>
          <p:grpSpPr bwMode="auto">
            <a:xfrm>
              <a:off x="6397467" y="2928396"/>
              <a:ext cx="838194" cy="2406118"/>
              <a:chOff x="6096014" y="2894892"/>
              <a:chExt cx="838194" cy="2439630"/>
            </a:xfrm>
          </p:grpSpPr>
          <p:sp>
            <p:nvSpPr>
              <p:cNvPr id="18" name="Rectangle 17"/>
              <p:cNvSpPr/>
              <p:nvPr/>
            </p:nvSpPr>
            <p:spPr>
              <a:xfrm>
                <a:off x="6096014" y="2894892"/>
                <a:ext cx="838194" cy="2439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kern="1200" dirty="0"/>
              </a:p>
            </p:txBody>
          </p:sp>
          <p:sp>
            <p:nvSpPr>
              <p:cNvPr id="19" name="Rectangle 18"/>
              <p:cNvSpPr/>
              <p:nvPr/>
            </p:nvSpPr>
            <p:spPr>
              <a:xfrm>
                <a:off x="6096014" y="3427907"/>
                <a:ext cx="838194" cy="48148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kern="1200" dirty="0"/>
              </a:p>
            </p:txBody>
          </p:sp>
        </p:grpSp>
        <p:sp>
          <p:nvSpPr>
            <p:cNvPr id="14" name="Trapezoid 13"/>
            <p:cNvSpPr/>
            <p:nvPr/>
          </p:nvSpPr>
          <p:spPr>
            <a:xfrm>
              <a:off x="7516645" y="3406443"/>
              <a:ext cx="823907" cy="492341"/>
            </a:xfrm>
            <a:prstGeom prst="trapezoid">
              <a:avLst>
                <a:gd name="adj" fmla="val 1451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kern="1200" dirty="0"/>
            </a:p>
          </p:txBody>
        </p:sp>
        <p:sp>
          <p:nvSpPr>
            <p:cNvPr id="15" name="Rectangle 14"/>
            <p:cNvSpPr/>
            <p:nvPr/>
          </p:nvSpPr>
          <p:spPr>
            <a:xfrm>
              <a:off x="7508709" y="3927372"/>
              <a:ext cx="838194" cy="140396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kern="1200" dirty="0"/>
            </a:p>
          </p:txBody>
        </p:sp>
        <p:sp>
          <p:nvSpPr>
            <p:cNvPr id="16" name="TextBox 15"/>
            <p:cNvSpPr txBox="1">
              <a:spLocks noChangeArrowheads="1"/>
            </p:cNvSpPr>
            <p:nvPr/>
          </p:nvSpPr>
          <p:spPr bwMode="auto">
            <a:xfrm>
              <a:off x="6514012" y="2847701"/>
              <a:ext cx="627017"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1" hangingPunct="1"/>
              <a:r>
                <a:rPr lang="en-US" sz="4000" b="1" kern="1200" dirty="0">
                  <a:solidFill>
                    <a:schemeClr val="bg1"/>
                  </a:solidFill>
                </a:rPr>
                <a:t>A</a:t>
              </a:r>
            </a:p>
          </p:txBody>
        </p:sp>
        <p:sp>
          <p:nvSpPr>
            <p:cNvPr id="17" name="TextBox 16"/>
            <p:cNvSpPr txBox="1">
              <a:spLocks noChangeArrowheads="1"/>
            </p:cNvSpPr>
            <p:nvPr/>
          </p:nvSpPr>
          <p:spPr bwMode="auto">
            <a:xfrm>
              <a:off x="7624352" y="2817221"/>
              <a:ext cx="627017"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1" hangingPunct="1"/>
              <a:r>
                <a:rPr lang="en-US" sz="4000" b="1" kern="1200" dirty="0">
                  <a:solidFill>
                    <a:schemeClr val="bg1"/>
                  </a:solidFill>
                </a:rPr>
                <a:t>B</a:t>
              </a:r>
            </a:p>
          </p:txBody>
        </p:sp>
      </p:grpSp>
      <p:pic>
        <p:nvPicPr>
          <p:cNvPr id="22" name="Picture 16" descr="uscga-very-large gray"/>
          <p:cNvPicPr>
            <a:picLocks noGrp="1" noChangeAspect="1" noChangeArrowheads="1"/>
          </p:cNvPicPr>
          <p:nvPr>
            <p:ph sz="quarter" idx="4294967295"/>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2785660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0" y="0"/>
            <a:ext cx="8991600" cy="1066800"/>
          </a:xfrm>
        </p:spPr>
        <p:txBody>
          <a:bodyPr/>
          <a:lstStyle/>
          <a:p>
            <a:r>
              <a:rPr lang="en-US" dirty="0"/>
              <a:t>U.S. Aids to Navigation System</a:t>
            </a:r>
          </a:p>
        </p:txBody>
      </p:sp>
      <p:sp>
        <p:nvSpPr>
          <p:cNvPr id="135171" name="Text Placeholder 8"/>
          <p:cNvSpPr>
            <a:spLocks noGrp="1"/>
          </p:cNvSpPr>
          <p:nvPr>
            <p:ph type="body" idx="1"/>
          </p:nvPr>
        </p:nvSpPr>
        <p:spPr>
          <a:xfrm>
            <a:off x="457200" y="990600"/>
            <a:ext cx="8229600" cy="639762"/>
          </a:xfrm>
        </p:spPr>
        <p:txBody>
          <a:bodyPr/>
          <a:lstStyle/>
          <a:p>
            <a:r>
              <a:rPr lang="en-US" dirty="0">
                <a:solidFill>
                  <a:srgbClr val="000090"/>
                </a:solidFill>
                <a:latin typeface="Arial" charset="0"/>
                <a:cs typeface="Arial" charset="0"/>
              </a:rPr>
              <a:t>Junction Buoys:</a:t>
            </a:r>
          </a:p>
        </p:txBody>
      </p:sp>
      <p:pic>
        <p:nvPicPr>
          <p:cNvPr id="9" name="Picture 8" descr="fed_channel_marking_sy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6259493" cy="4218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6" descr="uscga-very-large gray"/>
          <p:cNvPicPr>
            <a:picLocks noGrp="1" noChangeAspect="1" noChangeArrowheads="1"/>
          </p:cNvPicPr>
          <p:nvPr>
            <p:ph sz="quarter" idx="4294967295"/>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514904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9"/>
          <p:cNvSpPr>
            <a:spLocks noGrp="1"/>
          </p:cNvSpPr>
          <p:nvPr>
            <p:ph type="title"/>
          </p:nvPr>
        </p:nvSpPr>
        <p:spPr>
          <a:xfrm>
            <a:off x="533400" y="152400"/>
            <a:ext cx="8229600" cy="1143000"/>
          </a:xfrm>
        </p:spPr>
        <p:txBody>
          <a:bodyPr/>
          <a:lstStyle/>
          <a:p>
            <a:r>
              <a:rPr lang="en-US" dirty="0"/>
              <a:t>Compasses and Charts</a:t>
            </a:r>
          </a:p>
        </p:txBody>
      </p:sp>
      <p:sp>
        <p:nvSpPr>
          <p:cNvPr id="138243" name="Text Placeholder 9"/>
          <p:cNvSpPr>
            <a:spLocks noGrp="1"/>
          </p:cNvSpPr>
          <p:nvPr>
            <p:ph type="body" idx="1"/>
          </p:nvPr>
        </p:nvSpPr>
        <p:spPr>
          <a:xfrm>
            <a:off x="533400" y="1295400"/>
            <a:ext cx="4040188" cy="827087"/>
          </a:xfrm>
        </p:spPr>
        <p:txBody>
          <a:bodyPr/>
          <a:lstStyle/>
          <a:p>
            <a:r>
              <a:rPr lang="en-US" dirty="0">
                <a:latin typeface="Arial" charset="0"/>
                <a:cs typeface="Arial" charset="0"/>
              </a:rPr>
              <a:t>Steering Compass</a:t>
            </a:r>
          </a:p>
        </p:txBody>
      </p:sp>
      <p:sp>
        <p:nvSpPr>
          <p:cNvPr id="136196" name="Content Placeholder 10"/>
          <p:cNvSpPr>
            <a:spLocks noGrp="1"/>
          </p:cNvSpPr>
          <p:nvPr>
            <p:ph sz="half" idx="2"/>
          </p:nvPr>
        </p:nvSpPr>
        <p:spPr>
          <a:xfrm>
            <a:off x="4724400" y="2209800"/>
            <a:ext cx="4040188" cy="914400"/>
          </a:xfrm>
        </p:spPr>
        <p:txBody>
          <a:bodyPr/>
          <a:lstStyle/>
          <a:p>
            <a:r>
              <a:rPr lang="en-US" dirty="0">
                <a:latin typeface="Arial" charset="0"/>
                <a:cs typeface="Arial" charset="0"/>
              </a:rPr>
              <a:t>Can be invaluable in bad weather at night.</a:t>
            </a:r>
          </a:p>
        </p:txBody>
      </p:sp>
      <p:sp>
        <p:nvSpPr>
          <p:cNvPr id="136197" name="Content Placeholder 8"/>
          <p:cNvSpPr>
            <a:spLocks noGrp="1"/>
          </p:cNvSpPr>
          <p:nvPr>
            <p:ph sz="quarter" idx="4"/>
          </p:nvPr>
        </p:nvSpPr>
        <p:spPr>
          <a:xfrm>
            <a:off x="4724400" y="3276600"/>
            <a:ext cx="4041775" cy="1828800"/>
          </a:xfrm>
        </p:spPr>
        <p:txBody>
          <a:bodyPr/>
          <a:lstStyle/>
          <a:p>
            <a:r>
              <a:rPr lang="en-US" dirty="0">
                <a:latin typeface="Arial" charset="0"/>
                <a:cs typeface="Arial" charset="0"/>
              </a:rPr>
              <a:t>Mount it away from iron, magnets, and electrical wiring and equipment.</a:t>
            </a:r>
          </a:p>
          <a:p>
            <a:endParaRPr lang="en-US" dirty="0">
              <a:latin typeface="Arial" charset="0"/>
              <a:cs typeface="Arial" charset="0"/>
            </a:endParaRPr>
          </a:p>
        </p:txBody>
      </p:sp>
      <p:pic>
        <p:nvPicPr>
          <p:cNvPr id="136198" name="Content Placeholder 6" descr="compass.jpg"/>
          <p:cNvPicPr>
            <a:picLocks noChangeAspect="1"/>
          </p:cNvPicPr>
          <p:nvPr/>
        </p:nvPicPr>
        <p:blipFill>
          <a:blip r:embed="rId3"/>
          <a:srcRect/>
          <a:stretch>
            <a:fillRect/>
          </a:stretch>
        </p:blipFill>
        <p:spPr bwMode="auto">
          <a:xfrm>
            <a:off x="457200" y="2209800"/>
            <a:ext cx="4038600" cy="2897188"/>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06628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19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619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3"/>
          <p:cNvSpPr>
            <a:spLocks noGrp="1"/>
          </p:cNvSpPr>
          <p:nvPr>
            <p:ph type="title"/>
          </p:nvPr>
        </p:nvSpPr>
        <p:spPr/>
        <p:txBody>
          <a:bodyPr/>
          <a:lstStyle/>
          <a:p>
            <a:r>
              <a:rPr lang="en-US" dirty="0"/>
              <a:t>Objectives</a:t>
            </a:r>
          </a:p>
        </p:txBody>
      </p:sp>
      <p:sp>
        <p:nvSpPr>
          <p:cNvPr id="107523" name="Text Placeholder 4"/>
          <p:cNvSpPr>
            <a:spLocks noGrp="1"/>
          </p:cNvSpPr>
          <p:nvPr>
            <p:ph type="body" idx="1"/>
          </p:nvPr>
        </p:nvSpPr>
        <p:spPr>
          <a:xfrm>
            <a:off x="452718" y="1104228"/>
            <a:ext cx="8229600" cy="639762"/>
          </a:xfrm>
        </p:spPr>
        <p:txBody>
          <a:bodyPr/>
          <a:lstStyle/>
          <a:p>
            <a:r>
              <a:rPr lang="en-US" dirty="0">
                <a:latin typeface="Arial" charset="0"/>
                <a:cs typeface="Arial" charset="0"/>
              </a:rPr>
              <a:t>You should be able to…</a:t>
            </a:r>
          </a:p>
        </p:txBody>
      </p:sp>
      <p:sp>
        <p:nvSpPr>
          <p:cNvPr id="107524" name="Content Placeholder 5"/>
          <p:cNvSpPr>
            <a:spLocks noGrp="1"/>
          </p:cNvSpPr>
          <p:nvPr>
            <p:ph sz="half" idx="2"/>
          </p:nvPr>
        </p:nvSpPr>
        <p:spPr>
          <a:xfrm>
            <a:off x="452718" y="1743990"/>
            <a:ext cx="8229600" cy="4352010"/>
          </a:xfrm>
        </p:spPr>
        <p:txBody>
          <a:bodyPr/>
          <a:lstStyle/>
          <a:p>
            <a:pPr>
              <a:spcBef>
                <a:spcPts val="1800"/>
              </a:spcBef>
            </a:pPr>
            <a:r>
              <a:rPr lang="en-US" dirty="0">
                <a:latin typeface="Arial" charset="0"/>
                <a:cs typeface="Arial" charset="0"/>
              </a:rPr>
              <a:t>Give three major responsibilities of a vessel operator.</a:t>
            </a:r>
          </a:p>
          <a:p>
            <a:pPr>
              <a:spcBef>
                <a:spcPts val="1800"/>
              </a:spcBef>
            </a:pPr>
            <a:r>
              <a:rPr lang="en-US" dirty="0">
                <a:latin typeface="Arial" charset="0"/>
                <a:cs typeface="Arial" charset="0"/>
              </a:rPr>
              <a:t>Explain what to do when encountering another vessel.</a:t>
            </a:r>
          </a:p>
          <a:p>
            <a:pPr>
              <a:spcBef>
                <a:spcPts val="1800"/>
              </a:spcBef>
            </a:pPr>
            <a:r>
              <a:rPr lang="en-US" dirty="0">
                <a:latin typeface="Arial" charset="0"/>
                <a:cs typeface="Arial" charset="0"/>
              </a:rPr>
              <a:t>List the types of nighttime navigation lights and explain how to interpret them.</a:t>
            </a:r>
          </a:p>
          <a:p>
            <a:pPr>
              <a:spcBef>
                <a:spcPts val="1800"/>
              </a:spcBef>
            </a:pPr>
            <a:r>
              <a:rPr lang="en-US" dirty="0">
                <a:latin typeface="Arial" charset="0"/>
                <a:cs typeface="Arial" charset="0"/>
              </a:rPr>
              <a:t>Explain what to do when encountering buoys and markers of the U.S. Aids to Navigation System.</a:t>
            </a:r>
          </a:p>
          <a:p>
            <a:pPr>
              <a:spcBef>
                <a:spcPts val="1800"/>
              </a:spcBef>
            </a:pPr>
            <a:endParaRPr lang="en-US" dirty="0">
              <a:latin typeface="Arial" charset="0"/>
              <a:cs typeface="Arial" charset="0"/>
            </a:endParaRPr>
          </a:p>
        </p:txBody>
      </p:sp>
      <p:pic>
        <p:nvPicPr>
          <p:cNvPr id="7"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691674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3"/>
          <p:cNvSpPr>
            <a:spLocks noGrp="1"/>
          </p:cNvSpPr>
          <p:nvPr>
            <p:ph type="title"/>
          </p:nvPr>
        </p:nvSpPr>
        <p:spPr>
          <a:xfrm>
            <a:off x="457200" y="228600"/>
            <a:ext cx="8229600" cy="1143000"/>
          </a:xfrm>
        </p:spPr>
        <p:txBody>
          <a:bodyPr/>
          <a:lstStyle/>
          <a:p>
            <a:r>
              <a:rPr lang="en-US" dirty="0"/>
              <a:t>Compasses and Charts</a:t>
            </a:r>
          </a:p>
        </p:txBody>
      </p:sp>
      <p:sp>
        <p:nvSpPr>
          <p:cNvPr id="139267" name="Text Placeholder 4"/>
          <p:cNvSpPr>
            <a:spLocks noGrp="1"/>
          </p:cNvSpPr>
          <p:nvPr>
            <p:ph type="body" idx="1"/>
          </p:nvPr>
        </p:nvSpPr>
        <p:spPr/>
        <p:txBody>
          <a:bodyPr/>
          <a:lstStyle/>
          <a:p>
            <a:r>
              <a:rPr lang="en-US" dirty="0">
                <a:latin typeface="Arial" charset="0"/>
                <a:cs typeface="Arial" charset="0"/>
              </a:rPr>
              <a:t>Nautical Charts</a:t>
            </a:r>
          </a:p>
        </p:txBody>
      </p:sp>
      <p:sp>
        <p:nvSpPr>
          <p:cNvPr id="137220" name="Content Placeholder 5"/>
          <p:cNvSpPr>
            <a:spLocks noGrp="1"/>
          </p:cNvSpPr>
          <p:nvPr>
            <p:ph sz="half" idx="2"/>
          </p:nvPr>
        </p:nvSpPr>
        <p:spPr/>
        <p:txBody>
          <a:bodyPr/>
          <a:lstStyle/>
          <a:p>
            <a:r>
              <a:rPr lang="en-US" dirty="0">
                <a:latin typeface="Arial" charset="0"/>
                <a:cs typeface="Arial" charset="0"/>
              </a:rPr>
              <a:t>In bays or large lakes, charts give:</a:t>
            </a:r>
          </a:p>
          <a:p>
            <a:pPr lvl="1"/>
            <a:r>
              <a:rPr lang="en-US" dirty="0">
                <a:latin typeface="Arial" charset="0"/>
                <a:cs typeface="Arial" charset="0"/>
              </a:rPr>
              <a:t>Water depths</a:t>
            </a:r>
          </a:p>
          <a:p>
            <a:pPr lvl="1"/>
            <a:r>
              <a:rPr lang="en-US" dirty="0">
                <a:latin typeface="Arial" charset="0"/>
                <a:cs typeface="Arial" charset="0"/>
              </a:rPr>
              <a:t>Locations of channels, sand bars, rocks, and vegetation</a:t>
            </a:r>
          </a:p>
          <a:p>
            <a:pPr lvl="1"/>
            <a:r>
              <a:rPr lang="en-US" dirty="0">
                <a:latin typeface="Arial" charset="0"/>
                <a:cs typeface="Arial" charset="0"/>
              </a:rPr>
              <a:t>Most direct course possible</a:t>
            </a:r>
          </a:p>
        </p:txBody>
      </p:sp>
      <p:pic>
        <p:nvPicPr>
          <p:cNvPr id="7"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37321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2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4"/>
          <p:cNvSpPr>
            <a:spLocks noGrp="1" noChangeArrowheads="1"/>
          </p:cNvSpPr>
          <p:nvPr>
            <p:ph type="title"/>
          </p:nvPr>
        </p:nvSpPr>
        <p:spPr>
          <a:xfrm>
            <a:off x="457200" y="31262"/>
            <a:ext cx="8229600" cy="868362"/>
          </a:xfrm>
        </p:spPr>
        <p:txBody>
          <a:bodyPr/>
          <a:lstStyle/>
          <a:p>
            <a:pPr eaLnBrk="1" hangingPunct="1"/>
            <a:r>
              <a:rPr lang="en-US" dirty="0"/>
              <a:t>Compasses and Charts</a:t>
            </a:r>
            <a:endParaRPr lang="en-US" sz="2400" dirty="0"/>
          </a:p>
        </p:txBody>
      </p:sp>
      <p:pic>
        <p:nvPicPr>
          <p:cNvPr id="140291" name="Picture 6" descr="Navigation Chart"/>
          <p:cNvPicPr>
            <a:picLocks noGrp="1" noChangeAspect="1" noChangeArrowheads="1"/>
          </p:cNvPicPr>
          <p:nvPr>
            <p:ph idx="1"/>
          </p:nvPr>
        </p:nvPicPr>
        <p:blipFill>
          <a:blip r:embed="rId3"/>
          <a:srcRect/>
          <a:stretch>
            <a:fillRect/>
          </a:stretch>
        </p:blipFill>
        <p:spPr>
          <a:xfrm>
            <a:off x="381000" y="914400"/>
            <a:ext cx="8472488" cy="4892675"/>
          </a:xfrm>
          <a:noFill/>
          <a:ln>
            <a:solidFill>
              <a:srgbClr val="777777"/>
            </a:solidFill>
          </a:ln>
        </p:spPr>
      </p:pic>
      <p:pic>
        <p:nvPicPr>
          <p:cNvPr id="6" name="Picture 16" descr="uscga-very-large gra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379934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3"/>
          <p:cNvSpPr>
            <a:spLocks noGrp="1"/>
          </p:cNvSpPr>
          <p:nvPr>
            <p:ph type="title"/>
          </p:nvPr>
        </p:nvSpPr>
        <p:spPr/>
        <p:txBody>
          <a:bodyPr/>
          <a:lstStyle/>
          <a:p>
            <a:r>
              <a:rPr lang="en-US" dirty="0"/>
              <a:t>Sound Signals</a:t>
            </a:r>
          </a:p>
        </p:txBody>
      </p:sp>
      <p:sp>
        <p:nvSpPr>
          <p:cNvPr id="119811" name="Content Placeholder 5"/>
          <p:cNvSpPr>
            <a:spLocks noGrp="1"/>
          </p:cNvSpPr>
          <p:nvPr>
            <p:ph idx="1"/>
          </p:nvPr>
        </p:nvSpPr>
        <p:spPr/>
        <p:txBody>
          <a:bodyPr/>
          <a:lstStyle/>
          <a:p>
            <a:pPr marL="346075" indent="-346075" eaLnBrk="1" hangingPunct="1">
              <a:tabLst>
                <a:tab pos="342900" algn="l"/>
              </a:tabLst>
            </a:pPr>
            <a:r>
              <a:rPr lang="en-US" dirty="0">
                <a:latin typeface="Arial" charset="0"/>
                <a:cs typeface="Arial" charset="0"/>
              </a:rPr>
              <a:t>Sound signals use short and prolonged blasts. They must be audible for at least one-half mile.</a:t>
            </a:r>
          </a:p>
          <a:p>
            <a:pPr marL="746125" lvl="1" indent="-346075" eaLnBrk="1" hangingPunct="1">
              <a:tabLst>
                <a:tab pos="342900" algn="l"/>
              </a:tabLst>
            </a:pPr>
            <a:r>
              <a:rPr lang="en-US" dirty="0">
                <a:latin typeface="Arial" charset="0"/>
                <a:cs typeface="Arial" charset="0"/>
              </a:rPr>
              <a:t>Short blast—about one second in duration</a:t>
            </a:r>
          </a:p>
          <a:p>
            <a:pPr marL="746125" lvl="1" indent="-346075" eaLnBrk="1" hangingPunct="1">
              <a:tabLst>
                <a:tab pos="342900" algn="l"/>
              </a:tabLst>
            </a:pPr>
            <a:r>
              <a:rPr lang="en-US" dirty="0">
                <a:latin typeface="Arial" charset="0"/>
                <a:cs typeface="Arial" charset="0"/>
              </a:rPr>
              <a:t>Prolonged blast—4–6 seconds in duration</a:t>
            </a:r>
          </a:p>
        </p:txBody>
      </p:sp>
      <p:pic>
        <p:nvPicPr>
          <p:cNvPr id="6"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46115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8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3"/>
          <p:cNvSpPr>
            <a:spLocks noGrp="1"/>
          </p:cNvSpPr>
          <p:nvPr>
            <p:ph type="title"/>
          </p:nvPr>
        </p:nvSpPr>
        <p:spPr/>
        <p:txBody>
          <a:bodyPr/>
          <a:lstStyle/>
          <a:p>
            <a:r>
              <a:rPr lang="en-US" dirty="0"/>
              <a:t>Sound Signals</a:t>
            </a:r>
          </a:p>
        </p:txBody>
      </p:sp>
      <p:sp>
        <p:nvSpPr>
          <p:cNvPr id="120835" name="Content Placeholder 6"/>
          <p:cNvSpPr>
            <a:spLocks noGrp="1"/>
          </p:cNvSpPr>
          <p:nvPr>
            <p:ph idx="1"/>
          </p:nvPr>
        </p:nvSpPr>
        <p:spPr/>
        <p:txBody>
          <a:bodyPr/>
          <a:lstStyle/>
          <a:p>
            <a:r>
              <a:rPr lang="en-US" dirty="0">
                <a:latin typeface="Arial" charset="0"/>
                <a:cs typeface="Arial" charset="0"/>
              </a:rPr>
              <a:t>Change in Direction</a:t>
            </a:r>
          </a:p>
          <a:p>
            <a:pPr lvl="1"/>
            <a:r>
              <a:rPr lang="en-US" dirty="0">
                <a:latin typeface="Arial" charset="0"/>
                <a:cs typeface="Arial" charset="0"/>
              </a:rPr>
              <a:t>One short blast: Passing other boat on his starboard side.</a:t>
            </a:r>
          </a:p>
          <a:p>
            <a:pPr lvl="1"/>
            <a:r>
              <a:rPr lang="en-US" dirty="0">
                <a:latin typeface="Arial" charset="0"/>
                <a:cs typeface="Arial" charset="0"/>
              </a:rPr>
              <a:t>Two short blasts: Passing other boat on his port side.</a:t>
            </a:r>
          </a:p>
          <a:p>
            <a:pPr lvl="1"/>
            <a:r>
              <a:rPr lang="en-US" dirty="0">
                <a:latin typeface="Arial" charset="0"/>
                <a:cs typeface="Arial" charset="0"/>
              </a:rPr>
              <a:t>Three short blasts: Placing my boat in reverse.</a:t>
            </a:r>
          </a:p>
        </p:txBody>
      </p:sp>
      <p:pic>
        <p:nvPicPr>
          <p:cNvPr id="6"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62537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8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3"/>
          <p:cNvSpPr>
            <a:spLocks noGrp="1"/>
          </p:cNvSpPr>
          <p:nvPr>
            <p:ph type="title"/>
          </p:nvPr>
        </p:nvSpPr>
        <p:spPr/>
        <p:txBody>
          <a:bodyPr/>
          <a:lstStyle/>
          <a:p>
            <a:r>
              <a:rPr lang="en-US" dirty="0"/>
              <a:t>Sound Signals</a:t>
            </a:r>
          </a:p>
        </p:txBody>
      </p:sp>
      <p:sp>
        <p:nvSpPr>
          <p:cNvPr id="121859" name="Content Placeholder 5"/>
          <p:cNvSpPr>
            <a:spLocks noGrp="1"/>
          </p:cNvSpPr>
          <p:nvPr>
            <p:ph idx="1"/>
          </p:nvPr>
        </p:nvSpPr>
        <p:spPr/>
        <p:txBody>
          <a:bodyPr/>
          <a:lstStyle/>
          <a:p>
            <a:r>
              <a:rPr lang="en-US" dirty="0">
                <a:latin typeface="Arial" charset="0"/>
                <a:cs typeface="Arial" charset="0"/>
              </a:rPr>
              <a:t>Poor Visibility</a:t>
            </a:r>
          </a:p>
          <a:p>
            <a:pPr lvl="1"/>
            <a:r>
              <a:rPr lang="en-US" dirty="0">
                <a:latin typeface="Arial" charset="0"/>
                <a:cs typeface="Arial" charset="0"/>
              </a:rPr>
              <a:t>One prolonged blast every two minutes (Power)</a:t>
            </a:r>
          </a:p>
          <a:p>
            <a:pPr lvl="1"/>
            <a:r>
              <a:rPr lang="en-US" dirty="0">
                <a:latin typeface="Arial" charset="0"/>
                <a:cs typeface="Arial" charset="0"/>
              </a:rPr>
              <a:t>One prolonged blast + two short blasts every two minutes (Sail)</a:t>
            </a:r>
          </a:p>
        </p:txBody>
      </p:sp>
      <p:pic>
        <p:nvPicPr>
          <p:cNvPr id="6"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54217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8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4"/>
          <p:cNvSpPr>
            <a:spLocks noGrp="1"/>
          </p:cNvSpPr>
          <p:nvPr>
            <p:ph type="title"/>
          </p:nvPr>
        </p:nvSpPr>
        <p:spPr/>
        <p:txBody>
          <a:bodyPr/>
          <a:lstStyle/>
          <a:p>
            <a:r>
              <a:rPr lang="en-US" dirty="0"/>
              <a:t>Sound Signals</a:t>
            </a:r>
          </a:p>
        </p:txBody>
      </p:sp>
      <p:sp>
        <p:nvSpPr>
          <p:cNvPr id="122883" name="Content Placeholder 6"/>
          <p:cNvSpPr>
            <a:spLocks noGrp="1"/>
          </p:cNvSpPr>
          <p:nvPr>
            <p:ph idx="1"/>
          </p:nvPr>
        </p:nvSpPr>
        <p:spPr/>
        <p:txBody>
          <a:bodyPr/>
          <a:lstStyle/>
          <a:p>
            <a:r>
              <a:rPr lang="en-US" dirty="0">
                <a:latin typeface="Arial" charset="0"/>
                <a:cs typeface="Arial" charset="0"/>
              </a:rPr>
              <a:t>Danger</a:t>
            </a:r>
          </a:p>
          <a:p>
            <a:pPr lvl="1"/>
            <a:r>
              <a:rPr lang="en-US" dirty="0">
                <a:latin typeface="Arial" charset="0"/>
                <a:cs typeface="Arial" charset="0"/>
              </a:rPr>
              <a:t>One prolonged blast</a:t>
            </a:r>
          </a:p>
          <a:p>
            <a:pPr lvl="1"/>
            <a:r>
              <a:rPr lang="en-US" dirty="0">
                <a:latin typeface="Arial" charset="0"/>
                <a:cs typeface="Arial" charset="0"/>
              </a:rPr>
              <a:t>Five or more short, rapid blasts</a:t>
            </a:r>
          </a:p>
        </p:txBody>
      </p:sp>
      <p:pic>
        <p:nvPicPr>
          <p:cNvPr id="6"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54498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3"/>
          <p:cNvSpPr>
            <a:spLocks noGrp="1"/>
          </p:cNvSpPr>
          <p:nvPr>
            <p:ph type="title"/>
          </p:nvPr>
        </p:nvSpPr>
        <p:spPr/>
        <p:txBody>
          <a:bodyPr/>
          <a:lstStyle/>
          <a:p>
            <a:r>
              <a:rPr lang="en-US" dirty="0"/>
              <a:t>Casting Off</a:t>
            </a:r>
          </a:p>
        </p:txBody>
      </p:sp>
      <p:sp>
        <p:nvSpPr>
          <p:cNvPr id="108547" name="Content Placeholder 5"/>
          <p:cNvSpPr>
            <a:spLocks noGrp="1"/>
          </p:cNvSpPr>
          <p:nvPr>
            <p:ph idx="1"/>
          </p:nvPr>
        </p:nvSpPr>
        <p:spPr>
          <a:xfrm>
            <a:off x="457200" y="1600201"/>
            <a:ext cx="8229600" cy="3886200"/>
          </a:xfrm>
        </p:spPr>
        <p:txBody>
          <a:bodyPr/>
          <a:lstStyle/>
          <a:p>
            <a:pPr>
              <a:spcBef>
                <a:spcPts val="1800"/>
              </a:spcBef>
            </a:pPr>
            <a:r>
              <a:rPr lang="en-US" dirty="0">
                <a:latin typeface="Arial" charset="0"/>
                <a:cs typeface="Arial" charset="0"/>
              </a:rPr>
              <a:t>Before casting off:</a:t>
            </a:r>
          </a:p>
          <a:p>
            <a:pPr lvl="1"/>
            <a:r>
              <a:rPr lang="en-US" dirty="0">
                <a:latin typeface="Arial" charset="0"/>
                <a:cs typeface="Arial" charset="0"/>
              </a:rPr>
              <a:t>Keep the boat tied to dock while the engine warms up.</a:t>
            </a:r>
          </a:p>
          <a:p>
            <a:pPr lvl="1"/>
            <a:r>
              <a:rPr lang="en-US" dirty="0">
                <a:latin typeface="Arial" charset="0"/>
                <a:cs typeface="Arial" charset="0"/>
              </a:rPr>
              <a:t>Make sure everyone is seated and wearing a personal flotation device (PFD).</a:t>
            </a:r>
          </a:p>
          <a:p>
            <a:pPr lvl="1"/>
            <a:r>
              <a:rPr lang="en-US" dirty="0">
                <a:latin typeface="Arial" charset="0"/>
                <a:cs typeface="Arial" charset="0"/>
              </a:rPr>
              <a:t>Check that the engine is running properly and the area is clear of traffic. </a:t>
            </a:r>
          </a:p>
        </p:txBody>
      </p:sp>
      <p:pic>
        <p:nvPicPr>
          <p:cNvPr id="6"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46019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5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3"/>
          <p:cNvSpPr>
            <a:spLocks noGrp="1"/>
          </p:cNvSpPr>
          <p:nvPr>
            <p:ph type="title"/>
          </p:nvPr>
        </p:nvSpPr>
        <p:spPr/>
        <p:txBody>
          <a:bodyPr/>
          <a:lstStyle/>
          <a:p>
            <a:r>
              <a:rPr lang="en-US" dirty="0"/>
              <a:t>Casting Off</a:t>
            </a:r>
          </a:p>
        </p:txBody>
      </p:sp>
      <p:sp>
        <p:nvSpPr>
          <p:cNvPr id="109571" name="Content Placeholder 5"/>
          <p:cNvSpPr>
            <a:spLocks noGrp="1"/>
          </p:cNvSpPr>
          <p:nvPr>
            <p:ph idx="1"/>
          </p:nvPr>
        </p:nvSpPr>
        <p:spPr>
          <a:xfrm>
            <a:off x="457200" y="1600201"/>
            <a:ext cx="8229600" cy="3810000"/>
          </a:xfrm>
        </p:spPr>
        <p:txBody>
          <a:bodyPr/>
          <a:lstStyle/>
          <a:p>
            <a:pPr>
              <a:spcBef>
                <a:spcPts val="1800"/>
              </a:spcBef>
            </a:pPr>
            <a:r>
              <a:rPr lang="en-US" dirty="0">
                <a:latin typeface="Arial" charset="0"/>
                <a:cs typeface="Arial" charset="0"/>
              </a:rPr>
              <a:t>If there is no wind or current:</a:t>
            </a:r>
          </a:p>
          <a:p>
            <a:pPr lvl="1"/>
            <a:r>
              <a:rPr lang="en-US" dirty="0">
                <a:latin typeface="Arial" charset="0"/>
                <a:cs typeface="Arial" charset="0"/>
              </a:rPr>
              <a:t>Cast off the bow and stern lines.</a:t>
            </a:r>
          </a:p>
          <a:p>
            <a:pPr lvl="1"/>
            <a:r>
              <a:rPr lang="en-US" dirty="0">
                <a:latin typeface="Arial" charset="0"/>
                <a:cs typeface="Arial" charset="0"/>
              </a:rPr>
              <a:t>Shift into forward gear.</a:t>
            </a:r>
          </a:p>
          <a:p>
            <a:pPr lvl="1"/>
            <a:r>
              <a:rPr lang="en-US" dirty="0">
                <a:latin typeface="Arial" charset="0"/>
                <a:cs typeface="Arial" charset="0"/>
              </a:rPr>
              <a:t>Slowly move forward, gradually turning the boat away from the dock.</a:t>
            </a:r>
          </a:p>
        </p:txBody>
      </p:sp>
      <p:pic>
        <p:nvPicPr>
          <p:cNvPr id="6"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77689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5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5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3"/>
          <p:cNvSpPr>
            <a:spLocks noGrp="1"/>
          </p:cNvSpPr>
          <p:nvPr>
            <p:ph type="title"/>
          </p:nvPr>
        </p:nvSpPr>
        <p:spPr/>
        <p:txBody>
          <a:bodyPr/>
          <a:lstStyle/>
          <a:p>
            <a:r>
              <a:rPr lang="en-US" dirty="0"/>
              <a:t>Casting Off</a:t>
            </a:r>
            <a:br>
              <a:rPr lang="en-US" dirty="0"/>
            </a:br>
            <a:r>
              <a:rPr lang="en-US" dirty="0"/>
              <a:t>Wind Off the Dock</a:t>
            </a:r>
          </a:p>
        </p:txBody>
      </p:sp>
      <p:grpSp>
        <p:nvGrpSpPr>
          <p:cNvPr id="6" name="Group 3"/>
          <p:cNvGrpSpPr>
            <a:grpSpLocks/>
          </p:cNvGrpSpPr>
          <p:nvPr/>
        </p:nvGrpSpPr>
        <p:grpSpPr bwMode="auto">
          <a:xfrm>
            <a:off x="4419600" y="1447800"/>
            <a:ext cx="3875087" cy="5194300"/>
            <a:chOff x="2784" y="1248"/>
            <a:chExt cx="1733" cy="2448"/>
          </a:xfrm>
        </p:grpSpPr>
        <p:pic>
          <p:nvPicPr>
            <p:cNvPr id="7" name="Picture 4" descr="cast of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1392"/>
              <a:ext cx="789" cy="2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5" descr="cast off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1920"/>
              <a:ext cx="655" cy="1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6" descr="cast off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 y="1248"/>
              <a:ext cx="655" cy="1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Box 7"/>
            <p:cNvSpPr txBox="1">
              <a:spLocks noChangeArrowheads="1"/>
            </p:cNvSpPr>
            <p:nvPr/>
          </p:nvSpPr>
          <p:spPr bwMode="auto">
            <a:xfrm>
              <a:off x="3110" y="3216"/>
              <a:ext cx="22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chemeClr val="tx2"/>
                  </a:solidFill>
                </a:rPr>
                <a:t>1</a:t>
              </a:r>
            </a:p>
          </p:txBody>
        </p:sp>
        <p:sp>
          <p:nvSpPr>
            <p:cNvPr id="11" name="Text Box 8"/>
            <p:cNvSpPr txBox="1">
              <a:spLocks noChangeArrowheads="1"/>
            </p:cNvSpPr>
            <p:nvPr/>
          </p:nvSpPr>
          <p:spPr bwMode="auto">
            <a:xfrm>
              <a:off x="4001" y="3024"/>
              <a:ext cx="158"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chemeClr val="tx2"/>
                  </a:solidFill>
                </a:rPr>
                <a:t>2</a:t>
              </a:r>
            </a:p>
          </p:txBody>
        </p:sp>
        <p:sp>
          <p:nvSpPr>
            <p:cNvPr id="12" name="Text Box 9"/>
            <p:cNvSpPr txBox="1">
              <a:spLocks noChangeArrowheads="1"/>
            </p:cNvSpPr>
            <p:nvPr/>
          </p:nvSpPr>
          <p:spPr bwMode="auto">
            <a:xfrm>
              <a:off x="4358" y="2377"/>
              <a:ext cx="159"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chemeClr val="tx2"/>
                  </a:solidFill>
                </a:rPr>
                <a:t>3</a:t>
              </a:r>
            </a:p>
          </p:txBody>
        </p:sp>
        <p:sp>
          <p:nvSpPr>
            <p:cNvPr id="13" name="Freeform 10"/>
            <p:cNvSpPr>
              <a:spLocks/>
            </p:cNvSpPr>
            <p:nvPr/>
          </p:nvSpPr>
          <p:spPr bwMode="auto">
            <a:xfrm>
              <a:off x="3300" y="2160"/>
              <a:ext cx="1116" cy="1257"/>
            </a:xfrm>
            <a:custGeom>
              <a:avLst/>
              <a:gdLst>
                <a:gd name="T0" fmla="*/ 0 w 1016"/>
                <a:gd name="T1" fmla="*/ 23232 h 1045"/>
                <a:gd name="T2" fmla="*/ 802 w 1016"/>
                <a:gd name="T3" fmla="*/ 28670 h 1045"/>
                <a:gd name="T4" fmla="*/ 1235 w 1016"/>
                <a:gd name="T5" fmla="*/ 29037 h 1045"/>
                <a:gd name="T6" fmla="*/ 1821 w 1016"/>
                <a:gd name="T7" fmla="*/ 28793 h 1045"/>
                <a:gd name="T8" fmla="*/ 2149 w 1016"/>
                <a:gd name="T9" fmla="*/ 28236 h 1045"/>
                <a:gd name="T10" fmla="*/ 2797 w 1016"/>
                <a:gd name="T11" fmla="*/ 25661 h 1045"/>
                <a:gd name="T12" fmla="*/ 3229 w 1016"/>
                <a:gd name="T13" fmla="*/ 23457 h 1045"/>
                <a:gd name="T14" fmla="*/ 3484 w 1016"/>
                <a:gd name="T15" fmla="*/ 21663 h 1045"/>
                <a:gd name="T16" fmla="*/ 3641 w 1016"/>
                <a:gd name="T17" fmla="*/ 20564 h 1045"/>
                <a:gd name="T18" fmla="*/ 4054 w 1016"/>
                <a:gd name="T19" fmla="*/ 16873 h 1045"/>
                <a:gd name="T20" fmla="*/ 4569 w 1016"/>
                <a:gd name="T21" fmla="*/ 11121 h 1045"/>
                <a:gd name="T22" fmla="*/ 4901 w 1016"/>
                <a:gd name="T23" fmla="*/ 6800 h 1045"/>
                <a:gd name="T24" fmla="*/ 5055 w 1016"/>
                <a:gd name="T25" fmla="*/ 5569 h 1045"/>
                <a:gd name="T26" fmla="*/ 5225 w 1016"/>
                <a:gd name="T27" fmla="*/ 3319 h 1045"/>
                <a:gd name="T28" fmla="*/ 5511 w 1016"/>
                <a:gd name="T29" fmla="*/ 0 h 10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16"/>
                <a:gd name="T46" fmla="*/ 0 h 1045"/>
                <a:gd name="T47" fmla="*/ 1016 w 1016"/>
                <a:gd name="T48" fmla="*/ 1045 h 10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16" h="1045">
                  <a:moveTo>
                    <a:pt x="0" y="836"/>
                  </a:moveTo>
                  <a:cubicBezTo>
                    <a:pt x="26" y="914"/>
                    <a:pt x="66" y="999"/>
                    <a:pt x="148" y="1032"/>
                  </a:cubicBezTo>
                  <a:cubicBezTo>
                    <a:pt x="181" y="1045"/>
                    <a:pt x="182" y="1041"/>
                    <a:pt x="228" y="1044"/>
                  </a:cubicBezTo>
                  <a:cubicBezTo>
                    <a:pt x="252" y="1043"/>
                    <a:pt x="306" y="1041"/>
                    <a:pt x="336" y="1036"/>
                  </a:cubicBezTo>
                  <a:cubicBezTo>
                    <a:pt x="357" y="1032"/>
                    <a:pt x="375" y="1021"/>
                    <a:pt x="396" y="1016"/>
                  </a:cubicBezTo>
                  <a:cubicBezTo>
                    <a:pt x="436" y="985"/>
                    <a:pt x="475" y="952"/>
                    <a:pt x="516" y="924"/>
                  </a:cubicBezTo>
                  <a:cubicBezTo>
                    <a:pt x="537" y="893"/>
                    <a:pt x="570" y="870"/>
                    <a:pt x="596" y="844"/>
                  </a:cubicBezTo>
                  <a:cubicBezTo>
                    <a:pt x="604" y="819"/>
                    <a:pt x="626" y="798"/>
                    <a:pt x="644" y="780"/>
                  </a:cubicBezTo>
                  <a:cubicBezTo>
                    <a:pt x="650" y="762"/>
                    <a:pt x="663" y="758"/>
                    <a:pt x="672" y="740"/>
                  </a:cubicBezTo>
                  <a:cubicBezTo>
                    <a:pt x="694" y="695"/>
                    <a:pt x="728" y="654"/>
                    <a:pt x="748" y="608"/>
                  </a:cubicBezTo>
                  <a:cubicBezTo>
                    <a:pt x="778" y="537"/>
                    <a:pt x="810" y="468"/>
                    <a:pt x="844" y="400"/>
                  </a:cubicBezTo>
                  <a:cubicBezTo>
                    <a:pt x="869" y="351"/>
                    <a:pt x="879" y="294"/>
                    <a:pt x="904" y="244"/>
                  </a:cubicBezTo>
                  <a:cubicBezTo>
                    <a:pt x="912" y="228"/>
                    <a:pt x="925" y="217"/>
                    <a:pt x="932" y="200"/>
                  </a:cubicBezTo>
                  <a:cubicBezTo>
                    <a:pt x="943" y="173"/>
                    <a:pt x="951" y="146"/>
                    <a:pt x="964" y="120"/>
                  </a:cubicBezTo>
                  <a:cubicBezTo>
                    <a:pt x="980" y="88"/>
                    <a:pt x="1016" y="36"/>
                    <a:pt x="1016" y="0"/>
                  </a:cubicBezTo>
                </a:path>
              </a:pathLst>
            </a:custGeom>
            <a:noFill/>
            <a:ln w="76200" cap="rnd">
              <a:solidFill>
                <a:schemeClr val="tx1"/>
              </a:solidFill>
              <a:prstDash val="sysDot"/>
              <a:round/>
              <a:headEnd/>
              <a:tailEnd type="stealth" w="med" len="lg"/>
            </a:ln>
            <a:extLst>
              <a:ext uri="{909E8E84-426E-40dd-AFC4-6F175D3DCCD1}">
                <a14:hiddenFill xmlns="" xmlns:a14="http://schemas.microsoft.com/office/drawing/2010/main">
                  <a:solidFill>
                    <a:srgbClr val="FFFFFF"/>
                  </a:solidFill>
                </a14:hiddenFill>
              </a:ext>
            </a:extLst>
          </p:spPr>
          <p:txBody>
            <a:bodyPr/>
            <a:lstStyle/>
            <a:p>
              <a:endParaRPr lang="en-US" dirty="0"/>
            </a:p>
          </p:txBody>
        </p:sp>
      </p:grpSp>
      <p:grpSp>
        <p:nvGrpSpPr>
          <p:cNvPr id="14" name="Group 11"/>
          <p:cNvGrpSpPr>
            <a:grpSpLocks/>
          </p:cNvGrpSpPr>
          <p:nvPr/>
        </p:nvGrpSpPr>
        <p:grpSpPr bwMode="auto">
          <a:xfrm>
            <a:off x="1066800" y="2895600"/>
            <a:ext cx="2249488" cy="2413000"/>
            <a:chOff x="853" y="1936"/>
            <a:chExt cx="1417" cy="1520"/>
          </a:xfrm>
        </p:grpSpPr>
        <p:sp>
          <p:nvSpPr>
            <p:cNvPr id="15" name="AutoShape 12"/>
            <p:cNvSpPr>
              <a:spLocks noChangeArrowheads="1"/>
            </p:cNvSpPr>
            <p:nvPr/>
          </p:nvSpPr>
          <p:spPr bwMode="auto">
            <a:xfrm>
              <a:off x="853" y="1936"/>
              <a:ext cx="1417" cy="616"/>
            </a:xfrm>
            <a:prstGeom prst="rightArrow">
              <a:avLst>
                <a:gd name="adj1" fmla="val 50000"/>
                <a:gd name="adj2" fmla="val 57508"/>
              </a:avLst>
            </a:prstGeom>
            <a:noFill/>
            <a:ln w="76200">
              <a:solidFill>
                <a:schemeClr val="accent2"/>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6" name="Text Box 13"/>
            <p:cNvSpPr txBox="1">
              <a:spLocks noChangeArrowheads="1"/>
            </p:cNvSpPr>
            <p:nvPr/>
          </p:nvSpPr>
          <p:spPr bwMode="auto">
            <a:xfrm>
              <a:off x="1154" y="2108"/>
              <a:ext cx="55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t>wind</a:t>
              </a:r>
            </a:p>
          </p:txBody>
        </p:sp>
        <p:sp>
          <p:nvSpPr>
            <p:cNvPr id="17" name="Text Box 14"/>
            <p:cNvSpPr txBox="1">
              <a:spLocks noChangeArrowheads="1"/>
            </p:cNvSpPr>
            <p:nvPr/>
          </p:nvSpPr>
          <p:spPr bwMode="auto">
            <a:xfrm>
              <a:off x="1220" y="2581"/>
              <a:ext cx="308"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or</a:t>
              </a:r>
            </a:p>
          </p:txBody>
        </p:sp>
        <p:sp>
          <p:nvSpPr>
            <p:cNvPr id="18" name="AutoShape 15"/>
            <p:cNvSpPr>
              <a:spLocks noChangeArrowheads="1"/>
            </p:cNvSpPr>
            <p:nvPr/>
          </p:nvSpPr>
          <p:spPr bwMode="auto">
            <a:xfrm>
              <a:off x="853" y="2840"/>
              <a:ext cx="1417" cy="616"/>
            </a:xfrm>
            <a:prstGeom prst="rightArrow">
              <a:avLst>
                <a:gd name="adj1" fmla="val 50000"/>
                <a:gd name="adj2" fmla="val 57508"/>
              </a:avLst>
            </a:prstGeom>
            <a:noFill/>
            <a:ln w="76200">
              <a:solidFill>
                <a:schemeClr val="tx1"/>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9" name="Text Box 16"/>
            <p:cNvSpPr txBox="1">
              <a:spLocks noChangeArrowheads="1"/>
            </p:cNvSpPr>
            <p:nvPr/>
          </p:nvSpPr>
          <p:spPr bwMode="auto">
            <a:xfrm>
              <a:off x="1042" y="3012"/>
              <a:ext cx="778"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t>current</a:t>
              </a:r>
            </a:p>
          </p:txBody>
        </p:sp>
      </p:grpSp>
      <p:pic>
        <p:nvPicPr>
          <p:cNvPr id="20" name="Picture 16" descr="uscga-very-large gray"/>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367222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3"/>
          <p:cNvSpPr>
            <a:spLocks noGrp="1"/>
          </p:cNvSpPr>
          <p:nvPr>
            <p:ph type="title"/>
          </p:nvPr>
        </p:nvSpPr>
        <p:spPr>
          <a:xfrm>
            <a:off x="457200" y="228600"/>
            <a:ext cx="8229600" cy="1143000"/>
          </a:xfrm>
        </p:spPr>
        <p:txBody>
          <a:bodyPr/>
          <a:lstStyle/>
          <a:p>
            <a:r>
              <a:rPr lang="en-US" dirty="0"/>
              <a:t>Casting Off</a:t>
            </a:r>
            <a:br>
              <a:rPr lang="en-US" dirty="0"/>
            </a:br>
            <a:r>
              <a:rPr lang="en-US" dirty="0"/>
              <a:t>Wind On the Dock</a:t>
            </a:r>
          </a:p>
        </p:txBody>
      </p:sp>
      <p:grpSp>
        <p:nvGrpSpPr>
          <p:cNvPr id="20" name="Group 3"/>
          <p:cNvGrpSpPr>
            <a:grpSpLocks/>
          </p:cNvGrpSpPr>
          <p:nvPr/>
        </p:nvGrpSpPr>
        <p:grpSpPr bwMode="auto">
          <a:xfrm>
            <a:off x="533400" y="1752600"/>
            <a:ext cx="5734050" cy="3914775"/>
            <a:chOff x="650" y="1680"/>
            <a:chExt cx="2814" cy="1921"/>
          </a:xfrm>
        </p:grpSpPr>
        <p:pic>
          <p:nvPicPr>
            <p:cNvPr id="21" name="Picture 4" descr="cast off1"/>
            <p:cNvPicPr>
              <a:picLocks noChangeAspect="1" noChangeArrowheads="1"/>
            </p:cNvPicPr>
            <p:nvPr/>
          </p:nvPicPr>
          <p:blipFill>
            <a:blip r:embed="rId3">
              <a:extLst>
                <a:ext uri="{28A0092B-C50C-407E-A947-70E740481C1C}">
                  <a14:useLocalDpi xmlns:a14="http://schemas.microsoft.com/office/drawing/2010/main" val="0"/>
                </a:ext>
              </a:extLst>
            </a:blip>
            <a:srcRect t="10770" b="10770"/>
            <a:stretch>
              <a:fillRect/>
            </a:stretch>
          </p:blipFill>
          <p:spPr bwMode="auto">
            <a:xfrm>
              <a:off x="650" y="1680"/>
              <a:ext cx="838" cy="1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Line 5"/>
            <p:cNvSpPr>
              <a:spLocks noChangeShapeType="1"/>
            </p:cNvSpPr>
            <p:nvPr/>
          </p:nvSpPr>
          <p:spPr bwMode="auto">
            <a:xfrm flipH="1">
              <a:off x="864" y="1969"/>
              <a:ext cx="336" cy="624"/>
            </a:xfrm>
            <a:prstGeom prst="line">
              <a:avLst/>
            </a:prstGeom>
            <a:noFill/>
            <a:ln w="38100">
              <a:solidFill>
                <a:schemeClr val="tx2"/>
              </a:solidFill>
              <a:round/>
              <a:headEnd/>
              <a:tailEnd type="none" w="med" len="lg"/>
            </a:ln>
            <a:extLst>
              <a:ext uri="{909E8E84-426E-40dd-AFC4-6F175D3DCCD1}">
                <a14:hiddenFill xmlns="" xmlns:a14="http://schemas.microsoft.com/office/drawing/2010/main">
                  <a:noFill/>
                </a14:hiddenFill>
              </a:ext>
            </a:extLst>
          </p:spPr>
          <p:txBody>
            <a:bodyPr/>
            <a:lstStyle/>
            <a:p>
              <a:endParaRPr lang="en-US" dirty="0"/>
            </a:p>
          </p:txBody>
        </p:sp>
        <p:pic>
          <p:nvPicPr>
            <p:cNvPr id="23" name="Picture 6" descr="cast off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 y="1777"/>
              <a:ext cx="1030" cy="1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7" descr="cast off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 y="1692"/>
              <a:ext cx="1536" cy="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Line 8"/>
            <p:cNvSpPr>
              <a:spLocks noChangeShapeType="1"/>
            </p:cNvSpPr>
            <p:nvPr/>
          </p:nvSpPr>
          <p:spPr bwMode="auto">
            <a:xfrm flipH="1">
              <a:off x="864" y="1777"/>
              <a:ext cx="288" cy="816"/>
            </a:xfrm>
            <a:prstGeom prst="line">
              <a:avLst/>
            </a:prstGeom>
            <a:noFill/>
            <a:ln w="38100">
              <a:solidFill>
                <a:schemeClr val="tx2"/>
              </a:solidFill>
              <a:round/>
              <a:headEnd/>
              <a:tailEnd type="none" w="med" len="lg"/>
            </a:ln>
            <a:extLst>
              <a:ext uri="{909E8E84-426E-40dd-AFC4-6F175D3DCCD1}">
                <a14:hiddenFill xmlns="" xmlns:a14="http://schemas.microsoft.com/office/drawing/2010/main">
                  <a:noFill/>
                </a14:hiddenFill>
              </a:ext>
            </a:extLst>
          </p:spPr>
          <p:txBody>
            <a:bodyPr/>
            <a:lstStyle/>
            <a:p>
              <a:endParaRPr lang="en-US" dirty="0"/>
            </a:p>
          </p:txBody>
        </p:sp>
        <p:sp>
          <p:nvSpPr>
            <p:cNvPr id="26" name="Freeform 9"/>
            <p:cNvSpPr>
              <a:spLocks/>
            </p:cNvSpPr>
            <p:nvPr/>
          </p:nvSpPr>
          <p:spPr bwMode="auto">
            <a:xfrm>
              <a:off x="1104" y="2569"/>
              <a:ext cx="2360" cy="856"/>
            </a:xfrm>
            <a:custGeom>
              <a:avLst/>
              <a:gdLst>
                <a:gd name="T0" fmla="*/ 0 w 2360"/>
                <a:gd name="T1" fmla="*/ 856 h 856"/>
                <a:gd name="T2" fmla="*/ 368 w 2360"/>
                <a:gd name="T3" fmla="*/ 848 h 856"/>
                <a:gd name="T4" fmla="*/ 528 w 2360"/>
                <a:gd name="T5" fmla="*/ 832 h 856"/>
                <a:gd name="T6" fmla="*/ 720 w 2360"/>
                <a:gd name="T7" fmla="*/ 760 h 856"/>
                <a:gd name="T8" fmla="*/ 792 w 2360"/>
                <a:gd name="T9" fmla="*/ 720 h 856"/>
                <a:gd name="T10" fmla="*/ 928 w 2360"/>
                <a:gd name="T11" fmla="*/ 576 h 856"/>
                <a:gd name="T12" fmla="*/ 976 w 2360"/>
                <a:gd name="T13" fmla="*/ 512 h 856"/>
                <a:gd name="T14" fmla="*/ 1024 w 2360"/>
                <a:gd name="T15" fmla="*/ 448 h 856"/>
                <a:gd name="T16" fmla="*/ 1088 w 2360"/>
                <a:gd name="T17" fmla="*/ 344 h 856"/>
                <a:gd name="T18" fmla="*/ 1128 w 2360"/>
                <a:gd name="T19" fmla="*/ 272 h 856"/>
                <a:gd name="T20" fmla="*/ 1136 w 2360"/>
                <a:gd name="T21" fmla="*/ 248 h 856"/>
                <a:gd name="T22" fmla="*/ 1208 w 2360"/>
                <a:gd name="T23" fmla="*/ 144 h 856"/>
                <a:gd name="T24" fmla="*/ 1568 w 2360"/>
                <a:gd name="T25" fmla="*/ 0 h 856"/>
                <a:gd name="T26" fmla="*/ 2184 w 2360"/>
                <a:gd name="T27" fmla="*/ 32 h 856"/>
                <a:gd name="T28" fmla="*/ 2248 w 2360"/>
                <a:gd name="T29" fmla="*/ 48 h 856"/>
                <a:gd name="T30" fmla="*/ 2360 w 2360"/>
                <a:gd name="T31" fmla="*/ 56 h 8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60"/>
                <a:gd name="T49" fmla="*/ 0 h 856"/>
                <a:gd name="T50" fmla="*/ 2360 w 2360"/>
                <a:gd name="T51" fmla="*/ 856 h 8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60" h="856">
                  <a:moveTo>
                    <a:pt x="0" y="856"/>
                  </a:moveTo>
                  <a:cubicBezTo>
                    <a:pt x="123" y="853"/>
                    <a:pt x="245" y="854"/>
                    <a:pt x="368" y="848"/>
                  </a:cubicBezTo>
                  <a:cubicBezTo>
                    <a:pt x="422" y="846"/>
                    <a:pt x="528" y="832"/>
                    <a:pt x="528" y="832"/>
                  </a:cubicBezTo>
                  <a:cubicBezTo>
                    <a:pt x="600" y="814"/>
                    <a:pt x="654" y="788"/>
                    <a:pt x="720" y="760"/>
                  </a:cubicBezTo>
                  <a:cubicBezTo>
                    <a:pt x="755" y="745"/>
                    <a:pt x="753" y="759"/>
                    <a:pt x="792" y="720"/>
                  </a:cubicBezTo>
                  <a:cubicBezTo>
                    <a:pt x="839" y="673"/>
                    <a:pt x="881" y="623"/>
                    <a:pt x="928" y="576"/>
                  </a:cubicBezTo>
                  <a:cubicBezTo>
                    <a:pt x="956" y="548"/>
                    <a:pt x="939" y="537"/>
                    <a:pt x="976" y="512"/>
                  </a:cubicBezTo>
                  <a:cubicBezTo>
                    <a:pt x="987" y="480"/>
                    <a:pt x="1008" y="477"/>
                    <a:pt x="1024" y="448"/>
                  </a:cubicBezTo>
                  <a:cubicBezTo>
                    <a:pt x="1047" y="408"/>
                    <a:pt x="1054" y="378"/>
                    <a:pt x="1088" y="344"/>
                  </a:cubicBezTo>
                  <a:cubicBezTo>
                    <a:pt x="1102" y="302"/>
                    <a:pt x="1091" y="327"/>
                    <a:pt x="1128" y="272"/>
                  </a:cubicBezTo>
                  <a:cubicBezTo>
                    <a:pt x="1133" y="265"/>
                    <a:pt x="1132" y="255"/>
                    <a:pt x="1136" y="248"/>
                  </a:cubicBezTo>
                  <a:cubicBezTo>
                    <a:pt x="1154" y="216"/>
                    <a:pt x="1183" y="172"/>
                    <a:pt x="1208" y="144"/>
                  </a:cubicBezTo>
                  <a:cubicBezTo>
                    <a:pt x="1301" y="39"/>
                    <a:pt x="1434" y="10"/>
                    <a:pt x="1568" y="0"/>
                  </a:cubicBezTo>
                  <a:cubicBezTo>
                    <a:pt x="1832" y="5"/>
                    <a:pt x="1964" y="10"/>
                    <a:pt x="2184" y="32"/>
                  </a:cubicBezTo>
                  <a:cubicBezTo>
                    <a:pt x="2205" y="37"/>
                    <a:pt x="2227" y="43"/>
                    <a:pt x="2248" y="48"/>
                  </a:cubicBezTo>
                  <a:cubicBezTo>
                    <a:pt x="2284" y="57"/>
                    <a:pt x="2360" y="56"/>
                    <a:pt x="2360" y="56"/>
                  </a:cubicBezTo>
                </a:path>
              </a:pathLst>
            </a:custGeom>
            <a:noFill/>
            <a:ln w="76200">
              <a:solidFill>
                <a:schemeClr val="tx1"/>
              </a:solidFill>
              <a:prstDash val="dash"/>
              <a:round/>
              <a:headEnd/>
              <a:tailEnd type="stealth" w="med" len="lg"/>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27" name="Text Box 10"/>
            <p:cNvSpPr txBox="1">
              <a:spLocks noChangeArrowheads="1"/>
            </p:cNvSpPr>
            <p:nvPr/>
          </p:nvSpPr>
          <p:spPr bwMode="auto">
            <a:xfrm>
              <a:off x="1430" y="3098"/>
              <a:ext cx="174" cy="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1</a:t>
              </a:r>
              <a:endParaRPr lang="en-US" sz="1800" dirty="0"/>
            </a:p>
          </p:txBody>
        </p:sp>
        <p:sp>
          <p:nvSpPr>
            <p:cNvPr id="28" name="Text Box 11"/>
            <p:cNvSpPr txBox="1">
              <a:spLocks noChangeArrowheads="1"/>
            </p:cNvSpPr>
            <p:nvPr/>
          </p:nvSpPr>
          <p:spPr bwMode="auto">
            <a:xfrm>
              <a:off x="2246" y="2858"/>
              <a:ext cx="174" cy="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2</a:t>
              </a:r>
              <a:endParaRPr lang="en-US" sz="1800" dirty="0"/>
            </a:p>
          </p:txBody>
        </p:sp>
        <p:sp>
          <p:nvSpPr>
            <p:cNvPr id="29" name="Text Box 12"/>
            <p:cNvSpPr txBox="1">
              <a:spLocks noChangeArrowheads="1"/>
            </p:cNvSpPr>
            <p:nvPr/>
          </p:nvSpPr>
          <p:spPr bwMode="auto">
            <a:xfrm>
              <a:off x="2928" y="2593"/>
              <a:ext cx="174" cy="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3</a:t>
              </a:r>
              <a:endParaRPr lang="en-US" sz="1800" dirty="0"/>
            </a:p>
          </p:txBody>
        </p:sp>
      </p:grpSp>
      <p:grpSp>
        <p:nvGrpSpPr>
          <p:cNvPr id="30" name="Group 13"/>
          <p:cNvGrpSpPr>
            <a:grpSpLocks/>
          </p:cNvGrpSpPr>
          <p:nvPr/>
        </p:nvGrpSpPr>
        <p:grpSpPr bwMode="auto">
          <a:xfrm>
            <a:off x="6781800" y="2667000"/>
            <a:ext cx="1965325" cy="2289175"/>
            <a:chOff x="4145" y="1728"/>
            <a:chExt cx="1238" cy="1442"/>
          </a:xfrm>
        </p:grpSpPr>
        <p:sp>
          <p:nvSpPr>
            <p:cNvPr id="31" name="Text Box 14"/>
            <p:cNvSpPr txBox="1">
              <a:spLocks noChangeArrowheads="1"/>
            </p:cNvSpPr>
            <p:nvPr/>
          </p:nvSpPr>
          <p:spPr bwMode="auto">
            <a:xfrm>
              <a:off x="4613" y="1861"/>
              <a:ext cx="55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t>wind</a:t>
              </a:r>
              <a:endParaRPr lang="en-US" sz="1800" dirty="0"/>
            </a:p>
          </p:txBody>
        </p:sp>
        <p:sp>
          <p:nvSpPr>
            <p:cNvPr id="32" name="Text Box 15"/>
            <p:cNvSpPr txBox="1">
              <a:spLocks noChangeArrowheads="1"/>
            </p:cNvSpPr>
            <p:nvPr/>
          </p:nvSpPr>
          <p:spPr bwMode="auto">
            <a:xfrm>
              <a:off x="4655" y="2262"/>
              <a:ext cx="308"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or</a:t>
              </a:r>
              <a:endParaRPr lang="en-US" sz="1800" dirty="0"/>
            </a:p>
          </p:txBody>
        </p:sp>
        <p:sp>
          <p:nvSpPr>
            <p:cNvPr id="33" name="AutoShape 16"/>
            <p:cNvSpPr>
              <a:spLocks noChangeArrowheads="1"/>
            </p:cNvSpPr>
            <p:nvPr/>
          </p:nvSpPr>
          <p:spPr bwMode="auto">
            <a:xfrm>
              <a:off x="4145" y="2584"/>
              <a:ext cx="1237" cy="586"/>
            </a:xfrm>
            <a:prstGeom prst="leftArrow">
              <a:avLst>
                <a:gd name="adj1" fmla="val 50000"/>
                <a:gd name="adj2" fmla="val 52773"/>
              </a:avLst>
            </a:prstGeom>
            <a:noFill/>
            <a:ln w="76200">
              <a:solidFill>
                <a:schemeClr val="accent2"/>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34" name="Text Box 17"/>
            <p:cNvSpPr txBox="1">
              <a:spLocks noChangeArrowheads="1"/>
            </p:cNvSpPr>
            <p:nvPr/>
          </p:nvSpPr>
          <p:spPr bwMode="auto">
            <a:xfrm>
              <a:off x="4498" y="2739"/>
              <a:ext cx="778" cy="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t>current</a:t>
              </a:r>
              <a:endParaRPr lang="en-US" sz="1800" dirty="0"/>
            </a:p>
          </p:txBody>
        </p:sp>
        <p:sp>
          <p:nvSpPr>
            <p:cNvPr id="35" name="AutoShape 18"/>
            <p:cNvSpPr>
              <a:spLocks noChangeArrowheads="1"/>
            </p:cNvSpPr>
            <p:nvPr/>
          </p:nvSpPr>
          <p:spPr bwMode="auto">
            <a:xfrm>
              <a:off x="4146" y="1728"/>
              <a:ext cx="1237" cy="586"/>
            </a:xfrm>
            <a:prstGeom prst="leftArrow">
              <a:avLst>
                <a:gd name="adj1" fmla="val 50000"/>
                <a:gd name="adj2" fmla="val 52773"/>
              </a:avLst>
            </a:prstGeom>
            <a:noFill/>
            <a:ln w="76200">
              <a:solidFill>
                <a:schemeClr val="accent2"/>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grpSp>
      <p:pic>
        <p:nvPicPr>
          <p:cNvPr id="36" name="Picture 16" descr="uscga-very-large gray"/>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929939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26"/>
          <p:cNvSpPr>
            <a:spLocks noGrp="1" noChangeArrowheads="1"/>
          </p:cNvSpPr>
          <p:nvPr>
            <p:ph type="title"/>
          </p:nvPr>
        </p:nvSpPr>
        <p:spPr/>
        <p:txBody>
          <a:bodyPr/>
          <a:lstStyle/>
          <a:p>
            <a:pPr eaLnBrk="1" hangingPunct="1"/>
            <a:r>
              <a:rPr lang="en-US" dirty="0"/>
              <a:t>Objectives</a:t>
            </a:r>
            <a:endParaRPr lang="en-US" sz="2400" dirty="0"/>
          </a:p>
        </p:txBody>
      </p:sp>
      <p:sp>
        <p:nvSpPr>
          <p:cNvPr id="108547" name="Rectangle 1027"/>
          <p:cNvSpPr>
            <a:spLocks noGrp="1" noChangeArrowheads="1"/>
          </p:cNvSpPr>
          <p:nvPr>
            <p:ph idx="1"/>
          </p:nvPr>
        </p:nvSpPr>
        <p:spPr>
          <a:xfrm>
            <a:off x="457200" y="1308955"/>
            <a:ext cx="8229600" cy="4525963"/>
          </a:xfrm>
        </p:spPr>
        <p:txBody>
          <a:bodyPr/>
          <a:lstStyle/>
          <a:p>
            <a:pPr marL="346075" indent="-346075" eaLnBrk="1" hangingPunct="1">
              <a:lnSpc>
                <a:spcPct val="105000"/>
              </a:lnSpc>
              <a:buFont typeface="Wingdings" pitchFamily="2" charset="2"/>
              <a:buChar char="u"/>
            </a:pPr>
            <a:r>
              <a:rPr lang="en-US" dirty="0">
                <a:latin typeface="Arial" charset="0"/>
                <a:cs typeface="Arial" charset="0"/>
              </a:rPr>
              <a:t>Use and understand sound signals.</a:t>
            </a:r>
          </a:p>
          <a:p>
            <a:pPr marL="346075" indent="-346075" eaLnBrk="1" hangingPunct="1">
              <a:lnSpc>
                <a:spcPct val="105000"/>
              </a:lnSpc>
              <a:buFont typeface="Wingdings" pitchFamily="2" charset="2"/>
              <a:buChar char="u"/>
            </a:pPr>
            <a:r>
              <a:rPr lang="en-US" dirty="0">
                <a:latin typeface="Arial" charset="0"/>
                <a:cs typeface="Arial" charset="0"/>
              </a:rPr>
              <a:t>Cast off and dock under different wind and current conditions.</a:t>
            </a:r>
          </a:p>
          <a:p>
            <a:pPr marL="346075" indent="-346075" eaLnBrk="1" hangingPunct="1">
              <a:lnSpc>
                <a:spcPct val="110000"/>
              </a:lnSpc>
              <a:buFont typeface="Wingdings" pitchFamily="2" charset="2"/>
              <a:buChar char="u"/>
            </a:pPr>
            <a:r>
              <a:rPr lang="en-US" dirty="0">
                <a:latin typeface="Arial" charset="0"/>
                <a:cs typeface="Arial" charset="0"/>
              </a:rPr>
              <a:t>Anchor a vessel correctly.</a:t>
            </a:r>
          </a:p>
          <a:p>
            <a:pPr marL="346075" indent="-346075" eaLnBrk="1" hangingPunct="1">
              <a:lnSpc>
                <a:spcPct val="110000"/>
              </a:lnSpc>
              <a:buFont typeface="Wingdings" pitchFamily="2" charset="2"/>
              <a:buChar char="u"/>
            </a:pPr>
            <a:r>
              <a:rPr lang="en-US" dirty="0">
                <a:latin typeface="Arial" charset="0"/>
                <a:cs typeface="Arial" charset="0"/>
              </a:rPr>
              <a:t>Operate a personal watercraft safely and courteously.</a:t>
            </a:r>
          </a:p>
          <a:p>
            <a:pPr marL="346075" indent="-346075" eaLnBrk="1" hangingPunct="1">
              <a:lnSpc>
                <a:spcPct val="110000"/>
              </a:lnSpc>
              <a:buFont typeface="Wingdings" pitchFamily="2" charset="2"/>
              <a:buChar char="u"/>
            </a:pPr>
            <a:endParaRPr lang="en-US" dirty="0">
              <a:latin typeface="Arial" charset="0"/>
              <a:cs typeface="Arial" charset="0"/>
            </a:endParaRPr>
          </a:p>
        </p:txBody>
      </p:sp>
      <p:pic>
        <p:nvPicPr>
          <p:cNvPr id="6"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1112599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dirty="0"/>
              <a:t>Docking</a:t>
            </a:r>
          </a:p>
        </p:txBody>
      </p:sp>
      <p:sp>
        <p:nvSpPr>
          <p:cNvPr id="112643" name="Text Placeholder 2"/>
          <p:cNvSpPr>
            <a:spLocks noGrp="1"/>
          </p:cNvSpPr>
          <p:nvPr>
            <p:ph type="body" idx="1"/>
          </p:nvPr>
        </p:nvSpPr>
        <p:spPr>
          <a:xfrm>
            <a:off x="533400" y="1143000"/>
            <a:ext cx="8229600" cy="639762"/>
          </a:xfrm>
        </p:spPr>
        <p:txBody>
          <a:bodyPr/>
          <a:lstStyle/>
          <a:p>
            <a:r>
              <a:rPr lang="en-US" dirty="0">
                <a:latin typeface="Arial" charset="0"/>
                <a:cs typeface="Arial" charset="0"/>
              </a:rPr>
              <a:t>As you approach the dock:</a:t>
            </a:r>
          </a:p>
        </p:txBody>
      </p:sp>
      <p:sp>
        <p:nvSpPr>
          <p:cNvPr id="108548" name="Content Placeholder 3"/>
          <p:cNvSpPr>
            <a:spLocks noGrp="1"/>
          </p:cNvSpPr>
          <p:nvPr>
            <p:ph sz="half" idx="2"/>
          </p:nvPr>
        </p:nvSpPr>
        <p:spPr>
          <a:xfrm>
            <a:off x="457200" y="1752600"/>
            <a:ext cx="8229600" cy="3951288"/>
          </a:xfrm>
        </p:spPr>
        <p:txBody>
          <a:bodyPr/>
          <a:lstStyle/>
          <a:p>
            <a:r>
              <a:rPr lang="en-US" dirty="0">
                <a:latin typeface="Arial" charset="0"/>
                <a:cs typeface="Arial" charset="0"/>
              </a:rPr>
              <a:t>Slow down.</a:t>
            </a:r>
          </a:p>
          <a:p>
            <a:r>
              <a:rPr lang="en-US" dirty="0">
                <a:latin typeface="Arial" charset="0"/>
                <a:cs typeface="Arial" charset="0"/>
              </a:rPr>
              <a:t>Wait for traffic to clear.</a:t>
            </a:r>
          </a:p>
          <a:p>
            <a:r>
              <a:rPr lang="en-US" dirty="0">
                <a:latin typeface="Arial" charset="0"/>
                <a:cs typeface="Arial" charset="0"/>
              </a:rPr>
              <a:t>Get bow and stern lines ready.</a:t>
            </a:r>
          </a:p>
          <a:p>
            <a:r>
              <a:rPr lang="en-US" dirty="0">
                <a:latin typeface="Arial" charset="0"/>
                <a:cs typeface="Arial" charset="0"/>
              </a:rPr>
              <a:t>Head into the wind or current—whichever is stronger.</a:t>
            </a:r>
          </a:p>
          <a:p>
            <a:r>
              <a:rPr lang="en-US" dirty="0">
                <a:latin typeface="Arial" charset="0"/>
                <a:cs typeface="Arial" charset="0"/>
              </a:rPr>
              <a:t>Put boat fenders in place.</a:t>
            </a:r>
          </a:p>
        </p:txBody>
      </p:sp>
      <p:pic>
        <p:nvPicPr>
          <p:cNvPr id="7"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
        <p:nvSpPr>
          <p:cNvPr id="2" name="TextBox 1"/>
          <p:cNvSpPr txBox="1"/>
          <p:nvPr/>
        </p:nvSpPr>
        <p:spPr>
          <a:xfrm>
            <a:off x="8153400" y="6019800"/>
            <a:ext cx="609600" cy="276999"/>
          </a:xfrm>
          <a:prstGeom prst="rect">
            <a:avLst/>
          </a:prstGeom>
          <a:noFill/>
        </p:spPr>
        <p:txBody>
          <a:bodyPr wrap="square" rtlCol="0">
            <a:spAutoFit/>
          </a:bodyPr>
          <a:lstStyle/>
          <a:p>
            <a:r>
              <a:rPr lang="en-US" sz="1200" b="1" dirty="0">
                <a:solidFill>
                  <a:srgbClr val="660066"/>
                </a:solidFill>
              </a:rPr>
              <a:t>Q-12</a:t>
            </a:r>
          </a:p>
        </p:txBody>
      </p:sp>
    </p:spTree>
    <p:extLst>
      <p:ext uri="{BB962C8B-B14F-4D97-AF65-F5344CB8AC3E}">
        <p14:creationId xmlns:p14="http://schemas.microsoft.com/office/powerpoint/2010/main" val="12414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5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5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3"/>
          <p:cNvSpPr>
            <a:spLocks noGrp="1"/>
          </p:cNvSpPr>
          <p:nvPr>
            <p:ph type="title"/>
          </p:nvPr>
        </p:nvSpPr>
        <p:spPr>
          <a:xfrm>
            <a:off x="457200" y="228600"/>
            <a:ext cx="8229600" cy="1143000"/>
          </a:xfrm>
        </p:spPr>
        <p:txBody>
          <a:bodyPr/>
          <a:lstStyle/>
          <a:p>
            <a:r>
              <a:rPr lang="en-US" dirty="0"/>
              <a:t>Docking with</a:t>
            </a:r>
            <a:br>
              <a:rPr lang="en-US" dirty="0"/>
            </a:br>
            <a:r>
              <a:rPr lang="en-US" dirty="0"/>
              <a:t>No Wind Or Current</a:t>
            </a:r>
          </a:p>
        </p:txBody>
      </p:sp>
      <p:grpSp>
        <p:nvGrpSpPr>
          <p:cNvPr id="36" name="Group 3"/>
          <p:cNvGrpSpPr>
            <a:grpSpLocks/>
          </p:cNvGrpSpPr>
          <p:nvPr/>
        </p:nvGrpSpPr>
        <p:grpSpPr bwMode="auto">
          <a:xfrm>
            <a:off x="2590800" y="1447801"/>
            <a:ext cx="4724400" cy="5105400"/>
            <a:chOff x="1536" y="1152"/>
            <a:chExt cx="2813" cy="2906"/>
          </a:xfrm>
        </p:grpSpPr>
        <p:pic>
          <p:nvPicPr>
            <p:cNvPr id="37" name="Picture 4" descr="cast off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7" y="2544"/>
              <a:ext cx="1203" cy="15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 name="Picture 5" descr="cast off1-4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 y="1968"/>
              <a:ext cx="990" cy="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6" descr="cast off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 y="1152"/>
              <a:ext cx="1025" cy="2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Freeform 7"/>
            <p:cNvSpPr>
              <a:spLocks/>
            </p:cNvSpPr>
            <p:nvPr/>
          </p:nvSpPr>
          <p:spPr bwMode="auto">
            <a:xfrm>
              <a:off x="2736" y="1680"/>
              <a:ext cx="1416" cy="1808"/>
            </a:xfrm>
            <a:custGeom>
              <a:avLst/>
              <a:gdLst>
                <a:gd name="T0" fmla="*/ 210 w 1584"/>
                <a:gd name="T1" fmla="*/ 493 h 1952"/>
                <a:gd name="T2" fmla="*/ 203 w 1584"/>
                <a:gd name="T3" fmla="*/ 487 h 1952"/>
                <a:gd name="T4" fmla="*/ 192 w 1584"/>
                <a:gd name="T5" fmla="*/ 475 h 1952"/>
                <a:gd name="T6" fmla="*/ 180 w 1584"/>
                <a:gd name="T7" fmla="*/ 464 h 1952"/>
                <a:gd name="T8" fmla="*/ 161 w 1584"/>
                <a:gd name="T9" fmla="*/ 436 h 1952"/>
                <a:gd name="T10" fmla="*/ 142 w 1584"/>
                <a:gd name="T11" fmla="*/ 407 h 1952"/>
                <a:gd name="T12" fmla="*/ 129 w 1584"/>
                <a:gd name="T13" fmla="*/ 388 h 1952"/>
                <a:gd name="T14" fmla="*/ 115 w 1584"/>
                <a:gd name="T15" fmla="*/ 364 h 1952"/>
                <a:gd name="T16" fmla="*/ 110 w 1584"/>
                <a:gd name="T17" fmla="*/ 350 h 1952"/>
                <a:gd name="T18" fmla="*/ 101 w 1584"/>
                <a:gd name="T19" fmla="*/ 327 h 1952"/>
                <a:gd name="T20" fmla="*/ 94 w 1584"/>
                <a:gd name="T21" fmla="*/ 306 h 1952"/>
                <a:gd name="T22" fmla="*/ 67 w 1584"/>
                <a:gd name="T23" fmla="*/ 235 h 1952"/>
                <a:gd name="T24" fmla="*/ 51 w 1584"/>
                <a:gd name="T25" fmla="*/ 192 h 1952"/>
                <a:gd name="T26" fmla="*/ 44 w 1584"/>
                <a:gd name="T27" fmla="*/ 168 h 1952"/>
                <a:gd name="T28" fmla="*/ 37 w 1584"/>
                <a:gd name="T29" fmla="*/ 146 h 1952"/>
                <a:gd name="T30" fmla="*/ 32 w 1584"/>
                <a:gd name="T31" fmla="*/ 124 h 1952"/>
                <a:gd name="T32" fmla="*/ 27 w 1584"/>
                <a:gd name="T33" fmla="*/ 106 h 1952"/>
                <a:gd name="T34" fmla="*/ 22 w 1584"/>
                <a:gd name="T35" fmla="*/ 91 h 1952"/>
                <a:gd name="T36" fmla="*/ 12 w 1584"/>
                <a:gd name="T37" fmla="*/ 50 h 1952"/>
                <a:gd name="T38" fmla="*/ 0 w 1584"/>
                <a:gd name="T39" fmla="*/ 0 h 19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84"/>
                <a:gd name="T61" fmla="*/ 0 h 1952"/>
                <a:gd name="T62" fmla="*/ 1584 w 1584"/>
                <a:gd name="T63" fmla="*/ 1952 h 19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84" h="1952">
                  <a:moveTo>
                    <a:pt x="1584" y="1952"/>
                  </a:moveTo>
                  <a:cubicBezTo>
                    <a:pt x="1566" y="1946"/>
                    <a:pt x="1546" y="1944"/>
                    <a:pt x="1528" y="1936"/>
                  </a:cubicBezTo>
                  <a:cubicBezTo>
                    <a:pt x="1498" y="1923"/>
                    <a:pt x="1480" y="1899"/>
                    <a:pt x="1448" y="1888"/>
                  </a:cubicBezTo>
                  <a:cubicBezTo>
                    <a:pt x="1416" y="1864"/>
                    <a:pt x="1398" y="1850"/>
                    <a:pt x="1360" y="1840"/>
                  </a:cubicBezTo>
                  <a:cubicBezTo>
                    <a:pt x="1324" y="1786"/>
                    <a:pt x="1264" y="1774"/>
                    <a:pt x="1216" y="1736"/>
                  </a:cubicBezTo>
                  <a:cubicBezTo>
                    <a:pt x="1167" y="1698"/>
                    <a:pt x="1124" y="1651"/>
                    <a:pt x="1072" y="1616"/>
                  </a:cubicBezTo>
                  <a:cubicBezTo>
                    <a:pt x="1048" y="1581"/>
                    <a:pt x="1006" y="1563"/>
                    <a:pt x="968" y="1544"/>
                  </a:cubicBezTo>
                  <a:cubicBezTo>
                    <a:pt x="941" y="1503"/>
                    <a:pt x="907" y="1462"/>
                    <a:pt x="864" y="1440"/>
                  </a:cubicBezTo>
                  <a:cubicBezTo>
                    <a:pt x="847" y="1389"/>
                    <a:pt x="870" y="1444"/>
                    <a:pt x="824" y="1392"/>
                  </a:cubicBezTo>
                  <a:cubicBezTo>
                    <a:pt x="805" y="1371"/>
                    <a:pt x="774" y="1324"/>
                    <a:pt x="760" y="1296"/>
                  </a:cubicBezTo>
                  <a:cubicBezTo>
                    <a:pt x="744" y="1264"/>
                    <a:pt x="721" y="1246"/>
                    <a:pt x="704" y="1216"/>
                  </a:cubicBezTo>
                  <a:cubicBezTo>
                    <a:pt x="648" y="1117"/>
                    <a:pt x="580" y="1027"/>
                    <a:pt x="512" y="936"/>
                  </a:cubicBezTo>
                  <a:cubicBezTo>
                    <a:pt x="497" y="891"/>
                    <a:pt x="426" y="806"/>
                    <a:pt x="392" y="760"/>
                  </a:cubicBezTo>
                  <a:cubicBezTo>
                    <a:pt x="379" y="722"/>
                    <a:pt x="351" y="696"/>
                    <a:pt x="328" y="664"/>
                  </a:cubicBezTo>
                  <a:cubicBezTo>
                    <a:pt x="306" y="633"/>
                    <a:pt x="308" y="612"/>
                    <a:pt x="280" y="584"/>
                  </a:cubicBezTo>
                  <a:cubicBezTo>
                    <a:pt x="271" y="549"/>
                    <a:pt x="256" y="527"/>
                    <a:pt x="240" y="496"/>
                  </a:cubicBezTo>
                  <a:cubicBezTo>
                    <a:pt x="228" y="471"/>
                    <a:pt x="222" y="440"/>
                    <a:pt x="208" y="416"/>
                  </a:cubicBezTo>
                  <a:cubicBezTo>
                    <a:pt x="197" y="396"/>
                    <a:pt x="179" y="380"/>
                    <a:pt x="168" y="360"/>
                  </a:cubicBezTo>
                  <a:cubicBezTo>
                    <a:pt x="138" y="308"/>
                    <a:pt x="119" y="251"/>
                    <a:pt x="88" y="200"/>
                  </a:cubicBezTo>
                  <a:cubicBezTo>
                    <a:pt x="56" y="146"/>
                    <a:pt x="0" y="67"/>
                    <a:pt x="0" y="0"/>
                  </a:cubicBezTo>
                </a:path>
              </a:pathLst>
            </a:custGeom>
            <a:noFill/>
            <a:ln w="76200">
              <a:solidFill>
                <a:schemeClr val="tx1"/>
              </a:solidFill>
              <a:prstDash val="dash"/>
              <a:round/>
              <a:headEnd/>
              <a:tailEnd type="stealth" w="med" len="lg"/>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41" name="Text Box 8"/>
            <p:cNvSpPr txBox="1">
              <a:spLocks noChangeArrowheads="1"/>
            </p:cNvSpPr>
            <p:nvPr/>
          </p:nvSpPr>
          <p:spPr bwMode="auto">
            <a:xfrm>
              <a:off x="4166" y="3193"/>
              <a:ext cx="183" cy="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1</a:t>
              </a:r>
            </a:p>
          </p:txBody>
        </p:sp>
        <p:sp>
          <p:nvSpPr>
            <p:cNvPr id="42" name="Text Box 9"/>
            <p:cNvSpPr txBox="1">
              <a:spLocks noChangeArrowheads="1"/>
            </p:cNvSpPr>
            <p:nvPr/>
          </p:nvSpPr>
          <p:spPr bwMode="auto">
            <a:xfrm>
              <a:off x="3350" y="2377"/>
              <a:ext cx="184" cy="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2</a:t>
              </a:r>
            </a:p>
          </p:txBody>
        </p:sp>
        <p:sp>
          <p:nvSpPr>
            <p:cNvPr id="43" name="Text Box 10"/>
            <p:cNvSpPr txBox="1">
              <a:spLocks noChangeArrowheads="1"/>
            </p:cNvSpPr>
            <p:nvPr/>
          </p:nvSpPr>
          <p:spPr bwMode="auto">
            <a:xfrm>
              <a:off x="2966" y="1657"/>
              <a:ext cx="183" cy="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3</a:t>
              </a:r>
            </a:p>
          </p:txBody>
        </p:sp>
      </p:grpSp>
      <p:pic>
        <p:nvPicPr>
          <p:cNvPr id="12" name="Picture 16" descr="uscga-very-large gray"/>
          <p:cNvPicPr>
            <a:picLocks noGrp="1" noChangeAspect="1" noChangeArrowheads="1"/>
          </p:cNvPicPr>
          <p:nvPr>
            <p:ph sz="quarter" idx="4294967295"/>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23587273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3"/>
          <p:cNvSpPr>
            <a:spLocks noGrp="1"/>
          </p:cNvSpPr>
          <p:nvPr>
            <p:ph type="title"/>
          </p:nvPr>
        </p:nvSpPr>
        <p:spPr>
          <a:xfrm>
            <a:off x="457200" y="228600"/>
            <a:ext cx="8229600" cy="1143000"/>
          </a:xfrm>
        </p:spPr>
        <p:txBody>
          <a:bodyPr/>
          <a:lstStyle/>
          <a:p>
            <a:r>
              <a:rPr lang="en-US" dirty="0"/>
              <a:t>Docking with Wind Or Current</a:t>
            </a:r>
            <a:br>
              <a:rPr lang="en-US" dirty="0"/>
            </a:br>
            <a:r>
              <a:rPr lang="en-US" dirty="0"/>
              <a:t>Off the Dock</a:t>
            </a:r>
          </a:p>
        </p:txBody>
      </p:sp>
      <p:grpSp>
        <p:nvGrpSpPr>
          <p:cNvPr id="13" name="Group 5"/>
          <p:cNvGrpSpPr>
            <a:grpSpLocks/>
          </p:cNvGrpSpPr>
          <p:nvPr/>
        </p:nvGrpSpPr>
        <p:grpSpPr bwMode="auto">
          <a:xfrm>
            <a:off x="1447800" y="1600200"/>
            <a:ext cx="6129338" cy="4535487"/>
            <a:chOff x="1344" y="1367"/>
            <a:chExt cx="3861" cy="2857"/>
          </a:xfrm>
        </p:grpSpPr>
        <p:grpSp>
          <p:nvGrpSpPr>
            <p:cNvPr id="14" name="Group 6"/>
            <p:cNvGrpSpPr>
              <a:grpSpLocks/>
            </p:cNvGrpSpPr>
            <p:nvPr/>
          </p:nvGrpSpPr>
          <p:grpSpPr bwMode="auto">
            <a:xfrm>
              <a:off x="1344" y="2135"/>
              <a:ext cx="1104" cy="1184"/>
              <a:chOff x="1200" y="2784"/>
              <a:chExt cx="1104" cy="1184"/>
            </a:xfrm>
          </p:grpSpPr>
          <p:grpSp>
            <p:nvGrpSpPr>
              <p:cNvPr id="26" name="Group 7"/>
              <p:cNvGrpSpPr>
                <a:grpSpLocks/>
              </p:cNvGrpSpPr>
              <p:nvPr/>
            </p:nvGrpSpPr>
            <p:grpSpPr bwMode="auto">
              <a:xfrm>
                <a:off x="1200" y="2784"/>
                <a:ext cx="1104" cy="480"/>
                <a:chOff x="384" y="2832"/>
                <a:chExt cx="816" cy="480"/>
              </a:xfrm>
            </p:grpSpPr>
            <p:sp>
              <p:nvSpPr>
                <p:cNvPr id="31" name="AutoShape 8"/>
                <p:cNvSpPr>
                  <a:spLocks noChangeArrowheads="1"/>
                </p:cNvSpPr>
                <p:nvPr/>
              </p:nvSpPr>
              <p:spPr bwMode="auto">
                <a:xfrm>
                  <a:off x="384" y="2832"/>
                  <a:ext cx="816" cy="480"/>
                </a:xfrm>
                <a:prstGeom prst="rightArrow">
                  <a:avLst>
                    <a:gd name="adj1" fmla="val 50000"/>
                    <a:gd name="adj2" fmla="val 42500"/>
                  </a:avLst>
                </a:prstGeom>
                <a:noFill/>
                <a:ln w="76200">
                  <a:solidFill>
                    <a:schemeClr val="accent2"/>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32" name="Text Box 9"/>
                <p:cNvSpPr txBox="1">
                  <a:spLocks noChangeArrowheads="1"/>
                </p:cNvSpPr>
                <p:nvPr/>
              </p:nvSpPr>
              <p:spPr bwMode="auto">
                <a:xfrm>
                  <a:off x="512" y="2912"/>
                  <a:ext cx="408"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t>wind</a:t>
                  </a:r>
                  <a:endParaRPr lang="en-US" sz="1800" dirty="0"/>
                </a:p>
              </p:txBody>
            </p:sp>
          </p:grpSp>
          <p:sp>
            <p:nvSpPr>
              <p:cNvPr id="27" name="Text Box 10"/>
              <p:cNvSpPr txBox="1">
                <a:spLocks noChangeArrowheads="1"/>
              </p:cNvSpPr>
              <p:nvPr/>
            </p:nvSpPr>
            <p:spPr bwMode="auto">
              <a:xfrm>
                <a:off x="1486" y="3233"/>
                <a:ext cx="308"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or</a:t>
                </a:r>
                <a:endParaRPr lang="en-US" sz="1800" dirty="0"/>
              </a:p>
            </p:txBody>
          </p:sp>
          <p:grpSp>
            <p:nvGrpSpPr>
              <p:cNvPr id="28" name="Group 11"/>
              <p:cNvGrpSpPr>
                <a:grpSpLocks/>
              </p:cNvGrpSpPr>
              <p:nvPr/>
            </p:nvGrpSpPr>
            <p:grpSpPr bwMode="auto">
              <a:xfrm>
                <a:off x="1200" y="3488"/>
                <a:ext cx="1104" cy="480"/>
                <a:chOff x="384" y="2832"/>
                <a:chExt cx="816" cy="480"/>
              </a:xfrm>
            </p:grpSpPr>
            <p:sp>
              <p:nvSpPr>
                <p:cNvPr id="29" name="AutoShape 12"/>
                <p:cNvSpPr>
                  <a:spLocks noChangeArrowheads="1"/>
                </p:cNvSpPr>
                <p:nvPr/>
              </p:nvSpPr>
              <p:spPr bwMode="auto">
                <a:xfrm>
                  <a:off x="384" y="2832"/>
                  <a:ext cx="816" cy="480"/>
                </a:xfrm>
                <a:prstGeom prst="rightArrow">
                  <a:avLst>
                    <a:gd name="adj1" fmla="val 50000"/>
                    <a:gd name="adj2" fmla="val 42500"/>
                  </a:avLst>
                </a:prstGeom>
                <a:noFill/>
                <a:ln w="76200">
                  <a:solidFill>
                    <a:schemeClr val="accent2"/>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30" name="Text Box 13"/>
                <p:cNvSpPr txBox="1">
                  <a:spLocks noChangeArrowheads="1"/>
                </p:cNvSpPr>
                <p:nvPr/>
              </p:nvSpPr>
              <p:spPr bwMode="auto">
                <a:xfrm>
                  <a:off x="430" y="2912"/>
                  <a:ext cx="57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t>current</a:t>
                  </a:r>
                  <a:endParaRPr lang="en-US" sz="1800" dirty="0"/>
                </a:p>
              </p:txBody>
            </p:sp>
          </p:grpSp>
        </p:grpSp>
        <p:grpSp>
          <p:nvGrpSpPr>
            <p:cNvPr id="15" name="Group 14"/>
            <p:cNvGrpSpPr>
              <a:grpSpLocks/>
            </p:cNvGrpSpPr>
            <p:nvPr/>
          </p:nvGrpSpPr>
          <p:grpSpPr bwMode="auto">
            <a:xfrm>
              <a:off x="2640" y="1367"/>
              <a:ext cx="2565" cy="2857"/>
              <a:chOff x="2640" y="1367"/>
              <a:chExt cx="2565" cy="2857"/>
            </a:xfrm>
          </p:grpSpPr>
          <p:sp>
            <p:nvSpPr>
              <p:cNvPr id="16" name="Line 15"/>
              <p:cNvSpPr>
                <a:spLocks noChangeShapeType="1"/>
              </p:cNvSpPr>
              <p:nvPr/>
            </p:nvSpPr>
            <p:spPr bwMode="auto">
              <a:xfrm>
                <a:off x="3024" y="1655"/>
                <a:ext cx="336" cy="576"/>
              </a:xfrm>
              <a:prstGeom prst="line">
                <a:avLst/>
              </a:prstGeom>
              <a:noFill/>
              <a:ln w="76200">
                <a:solidFill>
                  <a:schemeClr val="tx2"/>
                </a:solidFill>
                <a:round/>
                <a:headEnd/>
                <a:tailEnd type="none" w="med" len="lg"/>
              </a:ln>
              <a:extLst>
                <a:ext uri="{909E8E84-426E-40dd-AFC4-6F175D3DCCD1}">
                  <a14:hiddenFill xmlns="" xmlns:a14="http://schemas.microsoft.com/office/drawing/2010/main">
                    <a:noFill/>
                  </a14:hiddenFill>
                </a:ext>
              </a:extLst>
            </p:spPr>
            <p:txBody>
              <a:bodyPr/>
              <a:lstStyle/>
              <a:p>
                <a:endParaRPr lang="en-US" dirty="0"/>
              </a:p>
            </p:txBody>
          </p:sp>
          <p:pic>
            <p:nvPicPr>
              <p:cNvPr id="17" name="Picture 16" descr="cast off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1943"/>
                <a:ext cx="1505" cy="1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descr="cast off1-4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1559"/>
                <a:ext cx="1238" cy="21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descr="cast off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 y="1367"/>
                <a:ext cx="1282" cy="26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Line 19"/>
              <p:cNvSpPr>
                <a:spLocks noChangeShapeType="1"/>
              </p:cNvSpPr>
              <p:nvPr/>
            </p:nvSpPr>
            <p:spPr bwMode="auto">
              <a:xfrm flipH="1">
                <a:off x="3024" y="1655"/>
                <a:ext cx="384" cy="0"/>
              </a:xfrm>
              <a:prstGeom prst="line">
                <a:avLst/>
              </a:prstGeom>
              <a:noFill/>
              <a:ln w="76200">
                <a:solidFill>
                  <a:schemeClr val="tx2"/>
                </a:solidFill>
                <a:round/>
                <a:headEnd/>
                <a:tailEnd type="none" w="med" len="lg"/>
              </a:ln>
              <a:extLst>
                <a:ext uri="{909E8E84-426E-40dd-AFC4-6F175D3DCCD1}">
                  <a14:hiddenFill xmlns="" xmlns:a14="http://schemas.microsoft.com/office/drawing/2010/main">
                    <a:noFill/>
                  </a14:hiddenFill>
                </a:ext>
              </a:extLst>
            </p:spPr>
            <p:txBody>
              <a:bodyPr/>
              <a:lstStyle/>
              <a:p>
                <a:endParaRPr lang="en-US" dirty="0"/>
              </a:p>
            </p:txBody>
          </p:sp>
          <p:sp>
            <p:nvSpPr>
              <p:cNvPr id="21" name="Line 20"/>
              <p:cNvSpPr>
                <a:spLocks noChangeShapeType="1"/>
              </p:cNvSpPr>
              <p:nvPr/>
            </p:nvSpPr>
            <p:spPr bwMode="auto">
              <a:xfrm flipH="1">
                <a:off x="3024" y="3623"/>
                <a:ext cx="240" cy="144"/>
              </a:xfrm>
              <a:prstGeom prst="line">
                <a:avLst/>
              </a:prstGeom>
              <a:noFill/>
              <a:ln w="76200">
                <a:solidFill>
                  <a:schemeClr val="tx2"/>
                </a:solidFill>
                <a:round/>
                <a:headEnd/>
                <a:tailEnd type="none" w="med" len="lg"/>
              </a:ln>
              <a:extLst>
                <a:ext uri="{909E8E84-426E-40dd-AFC4-6F175D3DCCD1}">
                  <a14:hiddenFill xmlns="" xmlns:a14="http://schemas.microsoft.com/office/drawing/2010/main">
                    <a:noFill/>
                  </a14:hiddenFill>
                </a:ext>
              </a:extLst>
            </p:spPr>
            <p:txBody>
              <a:bodyPr/>
              <a:lstStyle/>
              <a:p>
                <a:endParaRPr lang="en-US" dirty="0"/>
              </a:p>
            </p:txBody>
          </p:sp>
          <p:sp>
            <p:nvSpPr>
              <p:cNvPr id="22" name="Freeform 21"/>
              <p:cNvSpPr>
                <a:spLocks/>
              </p:cNvSpPr>
              <p:nvPr/>
            </p:nvSpPr>
            <p:spPr bwMode="auto">
              <a:xfrm>
                <a:off x="3504" y="3767"/>
                <a:ext cx="1480" cy="360"/>
              </a:xfrm>
              <a:custGeom>
                <a:avLst/>
                <a:gdLst>
                  <a:gd name="T0" fmla="*/ 169089 w 1120"/>
                  <a:gd name="T1" fmla="*/ 248 h 368"/>
                  <a:gd name="T2" fmla="*/ 143676 w 1120"/>
                  <a:gd name="T3" fmla="*/ 130 h 368"/>
                  <a:gd name="T4" fmla="*/ 60397 w 1120"/>
                  <a:gd name="T5" fmla="*/ 0 h 368"/>
                  <a:gd name="T6" fmla="*/ 16926 w 1120"/>
                  <a:gd name="T7" fmla="*/ 8 h 368"/>
                  <a:gd name="T8" fmla="*/ 4752 w 1120"/>
                  <a:gd name="T9" fmla="*/ 16 h 368"/>
                  <a:gd name="T10" fmla="*/ 0 w 1120"/>
                  <a:gd name="T11" fmla="*/ 23 h 368"/>
                  <a:gd name="T12" fmla="*/ 0 60000 65536"/>
                  <a:gd name="T13" fmla="*/ 0 60000 65536"/>
                  <a:gd name="T14" fmla="*/ 0 60000 65536"/>
                  <a:gd name="T15" fmla="*/ 0 60000 65536"/>
                  <a:gd name="T16" fmla="*/ 0 60000 65536"/>
                  <a:gd name="T17" fmla="*/ 0 60000 65536"/>
                  <a:gd name="T18" fmla="*/ 0 w 1120"/>
                  <a:gd name="T19" fmla="*/ 0 h 368"/>
                  <a:gd name="T20" fmla="*/ 1120 w 1120"/>
                  <a:gd name="T21" fmla="*/ 368 h 368"/>
                </a:gdLst>
                <a:ahLst/>
                <a:cxnLst>
                  <a:cxn ang="T12">
                    <a:pos x="T0" y="T1"/>
                  </a:cxn>
                  <a:cxn ang="T13">
                    <a:pos x="T2" y="T3"/>
                  </a:cxn>
                  <a:cxn ang="T14">
                    <a:pos x="T4" y="T5"/>
                  </a:cxn>
                  <a:cxn ang="T15">
                    <a:pos x="T6" y="T7"/>
                  </a:cxn>
                  <a:cxn ang="T16">
                    <a:pos x="T8" y="T9"/>
                  </a:cxn>
                  <a:cxn ang="T17">
                    <a:pos x="T10" y="T11"/>
                  </a:cxn>
                </a:cxnLst>
                <a:rect l="T18" t="T19" r="T20" b="T21"/>
                <a:pathLst>
                  <a:path w="1120" h="368">
                    <a:moveTo>
                      <a:pt x="1120" y="368"/>
                    </a:moveTo>
                    <a:cubicBezTo>
                      <a:pt x="1081" y="309"/>
                      <a:pt x="1018" y="214"/>
                      <a:pt x="952" y="192"/>
                    </a:cubicBezTo>
                    <a:cubicBezTo>
                      <a:pt x="819" y="59"/>
                      <a:pt x="580" y="20"/>
                      <a:pt x="400" y="0"/>
                    </a:cubicBezTo>
                    <a:cubicBezTo>
                      <a:pt x="304" y="3"/>
                      <a:pt x="208" y="4"/>
                      <a:pt x="112" y="8"/>
                    </a:cubicBezTo>
                    <a:cubicBezTo>
                      <a:pt x="85" y="9"/>
                      <a:pt x="59" y="12"/>
                      <a:pt x="32" y="16"/>
                    </a:cubicBezTo>
                    <a:cubicBezTo>
                      <a:pt x="21" y="18"/>
                      <a:pt x="0" y="24"/>
                      <a:pt x="0" y="24"/>
                    </a:cubicBezTo>
                  </a:path>
                </a:pathLst>
              </a:custGeom>
              <a:noFill/>
              <a:ln w="76200">
                <a:solidFill>
                  <a:schemeClr val="tx1"/>
                </a:solidFill>
                <a:round/>
                <a:headEnd/>
                <a:tailEnd type="stealth" w="med" len="lg"/>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23" name="Text Box 22"/>
              <p:cNvSpPr txBox="1">
                <a:spLocks noChangeArrowheads="1"/>
              </p:cNvSpPr>
              <p:nvPr/>
            </p:nvSpPr>
            <p:spPr bwMode="auto">
              <a:xfrm>
                <a:off x="4982" y="3936"/>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1</a:t>
                </a:r>
                <a:endParaRPr lang="en-US" sz="1800" dirty="0"/>
              </a:p>
            </p:txBody>
          </p:sp>
          <p:sp>
            <p:nvSpPr>
              <p:cNvPr id="24" name="Text Box 23"/>
              <p:cNvSpPr txBox="1">
                <a:spLocks noChangeArrowheads="1"/>
              </p:cNvSpPr>
              <p:nvPr/>
            </p:nvSpPr>
            <p:spPr bwMode="auto">
              <a:xfrm>
                <a:off x="4118" y="3744"/>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2</a:t>
                </a:r>
                <a:endParaRPr lang="en-US" sz="1800" dirty="0"/>
              </a:p>
            </p:txBody>
          </p:sp>
          <p:sp>
            <p:nvSpPr>
              <p:cNvPr id="25" name="Text Box 24"/>
              <p:cNvSpPr txBox="1">
                <a:spLocks noChangeArrowheads="1"/>
              </p:cNvSpPr>
              <p:nvPr/>
            </p:nvSpPr>
            <p:spPr bwMode="auto">
              <a:xfrm>
                <a:off x="3398" y="3744"/>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3</a:t>
                </a:r>
                <a:endParaRPr lang="en-US" sz="1800" dirty="0"/>
              </a:p>
            </p:txBody>
          </p:sp>
        </p:grpSp>
      </p:grpSp>
      <p:pic>
        <p:nvPicPr>
          <p:cNvPr id="33" name="Picture 16" descr="uscga-very-large gray"/>
          <p:cNvPicPr>
            <a:picLocks noGrp="1" noChangeAspect="1" noChangeArrowheads="1"/>
          </p:cNvPicPr>
          <p:nvPr>
            <p:ph sz="quarter" idx="4294967295"/>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7848739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Anchors and Anchoring</a:t>
            </a:r>
          </a:p>
        </p:txBody>
      </p:sp>
      <p:sp>
        <p:nvSpPr>
          <p:cNvPr id="3" name="Text Placeholder 2"/>
          <p:cNvSpPr>
            <a:spLocks noGrp="1"/>
          </p:cNvSpPr>
          <p:nvPr>
            <p:ph type="body" idx="1"/>
          </p:nvPr>
        </p:nvSpPr>
        <p:spPr>
          <a:xfrm>
            <a:off x="381000" y="1295400"/>
            <a:ext cx="8229600" cy="639762"/>
          </a:xfrm>
        </p:spPr>
        <p:txBody>
          <a:bodyPr/>
          <a:lstStyle/>
          <a:p>
            <a:r>
              <a:rPr lang="en-US" dirty="0"/>
              <a:t>Anchor Types:</a:t>
            </a:r>
          </a:p>
        </p:txBody>
      </p:sp>
      <p:sp>
        <p:nvSpPr>
          <p:cNvPr id="4" name="Content Placeholder 3"/>
          <p:cNvSpPr>
            <a:spLocks noGrp="1"/>
          </p:cNvSpPr>
          <p:nvPr>
            <p:ph sz="half" idx="2"/>
          </p:nvPr>
        </p:nvSpPr>
        <p:spPr>
          <a:xfrm>
            <a:off x="228600" y="1905000"/>
            <a:ext cx="8534400" cy="4191000"/>
          </a:xfrm>
        </p:spPr>
        <p:txBody>
          <a:bodyPr/>
          <a:lstStyle/>
          <a:p>
            <a:pPr marL="0" indent="0">
              <a:buNone/>
            </a:pPr>
            <a:endParaRPr lang="en-US" dirty="0">
              <a:latin typeface="Arial" charset="0"/>
              <a:cs typeface="Arial" charset="0"/>
            </a:endParaRPr>
          </a:p>
          <a:p>
            <a:endParaRPr lang="en-US" dirty="0"/>
          </a:p>
        </p:txBody>
      </p:sp>
      <p:pic>
        <p:nvPicPr>
          <p:cNvPr id="5" name="Picture 7" descr="anchor 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371600"/>
            <a:ext cx="2895600" cy="2386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4114800" y="1828800"/>
            <a:ext cx="1894269" cy="584776"/>
          </a:xfrm>
          <a:prstGeom prst="rect">
            <a:avLst/>
          </a:prstGeom>
          <a:noFill/>
        </p:spPr>
        <p:txBody>
          <a:bodyPr wrap="none" rtlCol="0">
            <a:spAutoFit/>
          </a:bodyPr>
          <a:lstStyle/>
          <a:p>
            <a:r>
              <a:rPr lang="en-US" sz="3200" b="1" dirty="0"/>
              <a:t>Danforth</a:t>
            </a:r>
          </a:p>
        </p:txBody>
      </p:sp>
      <p:sp>
        <p:nvSpPr>
          <p:cNvPr id="7" name="TextBox 6"/>
          <p:cNvSpPr txBox="1"/>
          <p:nvPr/>
        </p:nvSpPr>
        <p:spPr>
          <a:xfrm>
            <a:off x="1211385" y="4220308"/>
            <a:ext cx="184666" cy="369332"/>
          </a:xfrm>
          <a:prstGeom prst="rect">
            <a:avLst/>
          </a:prstGeom>
          <a:noFill/>
        </p:spPr>
        <p:txBody>
          <a:bodyPr wrap="none" rtlCol="0">
            <a:spAutoFit/>
          </a:bodyPr>
          <a:lstStyle/>
          <a:p>
            <a:endParaRPr lang="en-US" dirty="0"/>
          </a:p>
        </p:txBody>
      </p:sp>
      <p:grpSp>
        <p:nvGrpSpPr>
          <p:cNvPr id="8" name="Group 9"/>
          <p:cNvGrpSpPr>
            <a:grpSpLocks/>
          </p:cNvGrpSpPr>
          <p:nvPr/>
        </p:nvGrpSpPr>
        <p:grpSpPr bwMode="auto">
          <a:xfrm>
            <a:off x="381000" y="3276600"/>
            <a:ext cx="3559175" cy="2667000"/>
            <a:chOff x="336" y="2064"/>
            <a:chExt cx="2290" cy="2045"/>
          </a:xfrm>
        </p:grpSpPr>
        <p:pic>
          <p:nvPicPr>
            <p:cNvPr id="9" name="Picture 10" descr="anchor single flu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2064"/>
              <a:ext cx="2290" cy="1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Box 11"/>
            <p:cNvSpPr txBox="1">
              <a:spLocks noChangeArrowheads="1"/>
            </p:cNvSpPr>
            <p:nvPr/>
          </p:nvSpPr>
          <p:spPr bwMode="auto">
            <a:xfrm>
              <a:off x="593" y="3744"/>
              <a:ext cx="1776"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a:spAutoFit/>
            </a:bodyPr>
            <a:lstStyle>
              <a:lvl1pPr>
                <a:defRPr sz="3200" b="1">
                  <a:solidFill>
                    <a:srgbClr val="333399"/>
                  </a:solidFill>
                  <a:latin typeface="Arial" charset="0"/>
                  <a:ea typeface="MS PGothic" charset="0"/>
                  <a:cs typeface="MS PGothic" charset="0"/>
                </a:defRPr>
              </a:lvl1pPr>
              <a:lvl2pPr>
                <a:defRPr sz="2800">
                  <a:solidFill>
                    <a:srgbClr val="333399"/>
                  </a:solidFill>
                  <a:latin typeface="Arial" charset="0"/>
                  <a:ea typeface="MS PGothic" charset="0"/>
                  <a:cs typeface="MS PGothic" charset="0"/>
                </a:defRPr>
              </a:lvl2pPr>
              <a:lvl3pPr>
                <a:defRPr sz="2400">
                  <a:solidFill>
                    <a:srgbClr val="333399"/>
                  </a:solidFill>
                  <a:latin typeface="Arial" charset="0"/>
                  <a:ea typeface="MS PGothic" charset="0"/>
                  <a:cs typeface="MS PGothic" charset="0"/>
                </a:defRPr>
              </a:lvl3pPr>
              <a:lvl4pPr>
                <a:defRPr sz="2000">
                  <a:solidFill>
                    <a:srgbClr val="333399"/>
                  </a:solidFill>
                  <a:latin typeface="Arial" charset="0"/>
                  <a:ea typeface="MS PGothic" charset="0"/>
                  <a:cs typeface="MS PGothic" charset="0"/>
                </a:defRPr>
              </a:lvl4pPr>
              <a:lvl5pPr>
                <a:defRPr sz="2000">
                  <a:solidFill>
                    <a:srgbClr val="333399"/>
                  </a:solidFill>
                  <a:latin typeface="Arial" charset="0"/>
                  <a:ea typeface="MS PGothic" charset="0"/>
                  <a:cs typeface="MS PGothic" charset="0"/>
                </a:defRPr>
              </a:lvl5pPr>
              <a:lvl6pPr eaLnBrk="0" hangingPunct="0">
                <a:defRPr sz="2000">
                  <a:solidFill>
                    <a:srgbClr val="333399"/>
                  </a:solidFill>
                  <a:latin typeface="Arial" charset="0"/>
                  <a:ea typeface="MS PGothic" charset="0"/>
                  <a:cs typeface="MS PGothic" charset="0"/>
                </a:defRPr>
              </a:lvl6pPr>
              <a:lvl7pPr eaLnBrk="0" hangingPunct="0">
                <a:defRPr sz="2000">
                  <a:solidFill>
                    <a:srgbClr val="333399"/>
                  </a:solidFill>
                  <a:latin typeface="Arial" charset="0"/>
                  <a:ea typeface="MS PGothic" charset="0"/>
                  <a:cs typeface="MS PGothic" charset="0"/>
                </a:defRPr>
              </a:lvl7pPr>
              <a:lvl8pPr eaLnBrk="0" hangingPunct="0">
                <a:defRPr sz="2000">
                  <a:solidFill>
                    <a:srgbClr val="333399"/>
                  </a:solidFill>
                  <a:latin typeface="Arial" charset="0"/>
                  <a:ea typeface="MS PGothic" charset="0"/>
                  <a:cs typeface="MS PGothic" charset="0"/>
                </a:defRPr>
              </a:lvl8pPr>
              <a:lvl9pPr eaLnBrk="0" hangingPunct="0">
                <a:defRPr sz="2000">
                  <a:solidFill>
                    <a:srgbClr val="333399"/>
                  </a:solidFill>
                  <a:latin typeface="Arial" charset="0"/>
                  <a:ea typeface="MS PGothic" charset="0"/>
                  <a:cs typeface="MS PGothic" charset="0"/>
                </a:defRPr>
              </a:lvl9pPr>
            </a:lstStyle>
            <a:p>
              <a:pPr algn="ctr">
                <a:spcBef>
                  <a:spcPct val="50000"/>
                </a:spcBef>
              </a:pPr>
              <a:r>
                <a:rPr lang="en-US" dirty="0">
                  <a:solidFill>
                    <a:schemeClr val="tx1"/>
                  </a:solidFill>
                </a:rPr>
                <a:t>Single Fluke</a:t>
              </a:r>
              <a:endParaRPr lang="en-US" b="0" dirty="0">
                <a:solidFill>
                  <a:schemeClr val="tx1"/>
                </a:solidFill>
              </a:endParaRPr>
            </a:p>
          </p:txBody>
        </p:sp>
      </p:grpSp>
      <p:grpSp>
        <p:nvGrpSpPr>
          <p:cNvPr id="12" name="Group 2"/>
          <p:cNvGrpSpPr>
            <a:grpSpLocks/>
          </p:cNvGrpSpPr>
          <p:nvPr/>
        </p:nvGrpSpPr>
        <p:grpSpPr bwMode="auto">
          <a:xfrm>
            <a:off x="4724400" y="3886200"/>
            <a:ext cx="3886200" cy="1447800"/>
            <a:chOff x="2976" y="2736"/>
            <a:chExt cx="2688" cy="1288"/>
          </a:xfrm>
        </p:grpSpPr>
        <p:pic>
          <p:nvPicPr>
            <p:cNvPr id="13" name="Picture 3" descr="anchor pl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 y="2736"/>
              <a:ext cx="2688" cy="1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Box 4"/>
            <p:cNvSpPr txBox="1">
              <a:spLocks noChangeArrowheads="1"/>
            </p:cNvSpPr>
            <p:nvPr/>
          </p:nvSpPr>
          <p:spPr bwMode="auto">
            <a:xfrm>
              <a:off x="4320" y="3216"/>
              <a:ext cx="816"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a:spAutoFit/>
            </a:bodyPr>
            <a:lstStyle>
              <a:lvl1pPr>
                <a:defRPr sz="3200" b="1">
                  <a:solidFill>
                    <a:srgbClr val="333399"/>
                  </a:solidFill>
                  <a:latin typeface="Arial" charset="0"/>
                  <a:ea typeface="MS PGothic" charset="0"/>
                  <a:cs typeface="MS PGothic" charset="0"/>
                </a:defRPr>
              </a:lvl1pPr>
              <a:lvl2pPr>
                <a:defRPr sz="2800">
                  <a:solidFill>
                    <a:srgbClr val="333399"/>
                  </a:solidFill>
                  <a:latin typeface="Arial" charset="0"/>
                  <a:ea typeface="MS PGothic" charset="0"/>
                  <a:cs typeface="MS PGothic" charset="0"/>
                </a:defRPr>
              </a:lvl2pPr>
              <a:lvl3pPr>
                <a:defRPr sz="2400">
                  <a:solidFill>
                    <a:srgbClr val="333399"/>
                  </a:solidFill>
                  <a:latin typeface="Arial" charset="0"/>
                  <a:ea typeface="MS PGothic" charset="0"/>
                  <a:cs typeface="MS PGothic" charset="0"/>
                </a:defRPr>
              </a:lvl3pPr>
              <a:lvl4pPr>
                <a:defRPr sz="2000">
                  <a:solidFill>
                    <a:srgbClr val="333399"/>
                  </a:solidFill>
                  <a:latin typeface="Arial" charset="0"/>
                  <a:ea typeface="MS PGothic" charset="0"/>
                  <a:cs typeface="MS PGothic" charset="0"/>
                </a:defRPr>
              </a:lvl4pPr>
              <a:lvl5pPr>
                <a:defRPr sz="2000">
                  <a:solidFill>
                    <a:srgbClr val="333399"/>
                  </a:solidFill>
                  <a:latin typeface="Arial" charset="0"/>
                  <a:ea typeface="MS PGothic" charset="0"/>
                  <a:cs typeface="MS PGothic" charset="0"/>
                </a:defRPr>
              </a:lvl5pPr>
              <a:lvl6pPr eaLnBrk="0" hangingPunct="0">
                <a:defRPr sz="2000">
                  <a:solidFill>
                    <a:srgbClr val="333399"/>
                  </a:solidFill>
                  <a:latin typeface="Arial" charset="0"/>
                  <a:ea typeface="MS PGothic" charset="0"/>
                  <a:cs typeface="MS PGothic" charset="0"/>
                </a:defRPr>
              </a:lvl6pPr>
              <a:lvl7pPr eaLnBrk="0" hangingPunct="0">
                <a:defRPr sz="2000">
                  <a:solidFill>
                    <a:srgbClr val="333399"/>
                  </a:solidFill>
                  <a:latin typeface="Arial" charset="0"/>
                  <a:ea typeface="MS PGothic" charset="0"/>
                  <a:cs typeface="MS PGothic" charset="0"/>
                </a:defRPr>
              </a:lvl7pPr>
              <a:lvl8pPr eaLnBrk="0" hangingPunct="0">
                <a:defRPr sz="2000">
                  <a:solidFill>
                    <a:srgbClr val="333399"/>
                  </a:solidFill>
                  <a:latin typeface="Arial" charset="0"/>
                  <a:ea typeface="MS PGothic" charset="0"/>
                  <a:cs typeface="MS PGothic" charset="0"/>
                </a:defRPr>
              </a:lvl8pPr>
              <a:lvl9pPr eaLnBrk="0" hangingPunct="0">
                <a:defRPr sz="2000">
                  <a:solidFill>
                    <a:srgbClr val="333399"/>
                  </a:solidFill>
                  <a:latin typeface="Arial" charset="0"/>
                  <a:ea typeface="MS PGothic" charset="0"/>
                  <a:cs typeface="MS PGothic" charset="0"/>
                </a:defRPr>
              </a:lvl9pPr>
            </a:lstStyle>
            <a:p>
              <a:pPr algn="ctr">
                <a:spcBef>
                  <a:spcPct val="50000"/>
                </a:spcBef>
              </a:pPr>
              <a:r>
                <a:rPr lang="en-US">
                  <a:solidFill>
                    <a:schemeClr val="tx1"/>
                  </a:solidFill>
                </a:rPr>
                <a:t> Plow</a:t>
              </a:r>
              <a:endParaRPr lang="en-US" b="0">
                <a:solidFill>
                  <a:schemeClr val="tx1"/>
                </a:solidFill>
              </a:endParaRPr>
            </a:p>
          </p:txBody>
        </p:sp>
      </p:grpSp>
      <p:pic>
        <p:nvPicPr>
          <p:cNvPr id="16" name="Picture 16" descr="uscga-very-large gray"/>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49692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Anchors and Anchoring</a:t>
            </a:r>
          </a:p>
        </p:txBody>
      </p:sp>
      <p:sp>
        <p:nvSpPr>
          <p:cNvPr id="3" name="Text Placeholder 2"/>
          <p:cNvSpPr>
            <a:spLocks noGrp="1"/>
          </p:cNvSpPr>
          <p:nvPr>
            <p:ph type="body" idx="1"/>
          </p:nvPr>
        </p:nvSpPr>
        <p:spPr>
          <a:xfrm>
            <a:off x="381000" y="1295400"/>
            <a:ext cx="8229600" cy="639762"/>
          </a:xfrm>
        </p:spPr>
        <p:txBody>
          <a:bodyPr/>
          <a:lstStyle/>
          <a:p>
            <a:r>
              <a:rPr lang="en-US" dirty="0"/>
              <a:t>Anchor Types:</a:t>
            </a:r>
          </a:p>
        </p:txBody>
      </p:sp>
      <p:sp>
        <p:nvSpPr>
          <p:cNvPr id="4" name="Content Placeholder 3"/>
          <p:cNvSpPr>
            <a:spLocks noGrp="1"/>
          </p:cNvSpPr>
          <p:nvPr>
            <p:ph sz="half" idx="2"/>
          </p:nvPr>
        </p:nvSpPr>
        <p:spPr>
          <a:xfrm>
            <a:off x="228600" y="1905000"/>
            <a:ext cx="8534400" cy="4191000"/>
          </a:xfrm>
        </p:spPr>
        <p:txBody>
          <a:bodyPr/>
          <a:lstStyle/>
          <a:p>
            <a:pPr marL="0" indent="0">
              <a:buNone/>
            </a:pPr>
            <a:endParaRPr lang="en-US" dirty="0">
              <a:latin typeface="Arial" charset="0"/>
              <a:cs typeface="Arial" charset="0"/>
            </a:endParaRPr>
          </a:p>
          <a:p>
            <a:endParaRPr lang="en-US" dirty="0"/>
          </a:p>
        </p:txBody>
      </p:sp>
      <p:sp>
        <p:nvSpPr>
          <p:cNvPr id="7" name="TextBox 6"/>
          <p:cNvSpPr txBox="1"/>
          <p:nvPr/>
        </p:nvSpPr>
        <p:spPr>
          <a:xfrm>
            <a:off x="1211385" y="4220308"/>
            <a:ext cx="184666" cy="369332"/>
          </a:xfrm>
          <a:prstGeom prst="rect">
            <a:avLst/>
          </a:prstGeom>
          <a:noFill/>
        </p:spPr>
        <p:txBody>
          <a:bodyPr wrap="none" rtlCol="0">
            <a:spAutoFit/>
          </a:bodyPr>
          <a:lstStyle/>
          <a:p>
            <a:endParaRPr lang="en-US" dirty="0"/>
          </a:p>
        </p:txBody>
      </p:sp>
      <p:pic>
        <p:nvPicPr>
          <p:cNvPr id="16"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
        <p:nvSpPr>
          <p:cNvPr id="11" name="TextBox 10"/>
          <p:cNvSpPr txBox="1"/>
          <p:nvPr/>
        </p:nvSpPr>
        <p:spPr>
          <a:xfrm>
            <a:off x="1797538" y="2794000"/>
            <a:ext cx="184666" cy="369332"/>
          </a:xfrm>
          <a:prstGeom prst="rect">
            <a:avLst/>
          </a:prstGeom>
          <a:noFill/>
        </p:spPr>
        <p:txBody>
          <a:bodyPr wrap="none" rtlCol="0">
            <a:spAutoFit/>
          </a:bodyPr>
          <a:lstStyle/>
          <a:p>
            <a:endParaRPr lang="en-US" dirty="0"/>
          </a:p>
        </p:txBody>
      </p:sp>
      <p:grpSp>
        <p:nvGrpSpPr>
          <p:cNvPr id="17" name="Group 2"/>
          <p:cNvGrpSpPr>
            <a:grpSpLocks/>
          </p:cNvGrpSpPr>
          <p:nvPr/>
        </p:nvGrpSpPr>
        <p:grpSpPr bwMode="auto">
          <a:xfrm>
            <a:off x="1219200" y="2133600"/>
            <a:ext cx="2754313" cy="3638550"/>
            <a:chOff x="528" y="1056"/>
            <a:chExt cx="2023" cy="2964"/>
          </a:xfrm>
        </p:grpSpPr>
        <p:pic>
          <p:nvPicPr>
            <p:cNvPr id="18" name="Picture 3" descr="anchor gra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 y="1536"/>
              <a:ext cx="2023" cy="2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ext Box 4"/>
            <p:cNvSpPr txBox="1">
              <a:spLocks noChangeArrowheads="1"/>
            </p:cNvSpPr>
            <p:nvPr/>
          </p:nvSpPr>
          <p:spPr bwMode="auto">
            <a:xfrm>
              <a:off x="700" y="1056"/>
              <a:ext cx="168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a:spAutoFit/>
            </a:bodyPr>
            <a:lstStyle>
              <a:lvl1pPr>
                <a:defRPr sz="3200" b="1">
                  <a:solidFill>
                    <a:srgbClr val="333399"/>
                  </a:solidFill>
                  <a:latin typeface="Arial" charset="0"/>
                  <a:ea typeface="MS PGothic" charset="0"/>
                  <a:cs typeface="MS PGothic" charset="0"/>
                </a:defRPr>
              </a:lvl1pPr>
              <a:lvl2pPr>
                <a:defRPr sz="2800">
                  <a:solidFill>
                    <a:srgbClr val="333399"/>
                  </a:solidFill>
                  <a:latin typeface="Arial" charset="0"/>
                  <a:ea typeface="MS PGothic" charset="0"/>
                  <a:cs typeface="MS PGothic" charset="0"/>
                </a:defRPr>
              </a:lvl2pPr>
              <a:lvl3pPr>
                <a:defRPr sz="2400">
                  <a:solidFill>
                    <a:srgbClr val="333399"/>
                  </a:solidFill>
                  <a:latin typeface="Arial" charset="0"/>
                  <a:ea typeface="MS PGothic" charset="0"/>
                  <a:cs typeface="MS PGothic" charset="0"/>
                </a:defRPr>
              </a:lvl3pPr>
              <a:lvl4pPr>
                <a:defRPr sz="2000">
                  <a:solidFill>
                    <a:srgbClr val="333399"/>
                  </a:solidFill>
                  <a:latin typeface="Arial" charset="0"/>
                  <a:ea typeface="MS PGothic" charset="0"/>
                  <a:cs typeface="MS PGothic" charset="0"/>
                </a:defRPr>
              </a:lvl4pPr>
              <a:lvl5pPr>
                <a:defRPr sz="2000">
                  <a:solidFill>
                    <a:srgbClr val="333399"/>
                  </a:solidFill>
                  <a:latin typeface="Arial" charset="0"/>
                  <a:ea typeface="MS PGothic" charset="0"/>
                  <a:cs typeface="MS PGothic" charset="0"/>
                </a:defRPr>
              </a:lvl5pPr>
              <a:lvl6pPr eaLnBrk="0" hangingPunct="0">
                <a:defRPr sz="2000">
                  <a:solidFill>
                    <a:srgbClr val="333399"/>
                  </a:solidFill>
                  <a:latin typeface="Arial" charset="0"/>
                  <a:ea typeface="MS PGothic" charset="0"/>
                  <a:cs typeface="MS PGothic" charset="0"/>
                </a:defRPr>
              </a:lvl6pPr>
              <a:lvl7pPr eaLnBrk="0" hangingPunct="0">
                <a:defRPr sz="2000">
                  <a:solidFill>
                    <a:srgbClr val="333399"/>
                  </a:solidFill>
                  <a:latin typeface="Arial" charset="0"/>
                  <a:ea typeface="MS PGothic" charset="0"/>
                  <a:cs typeface="MS PGothic" charset="0"/>
                </a:defRPr>
              </a:lvl7pPr>
              <a:lvl8pPr eaLnBrk="0" hangingPunct="0">
                <a:defRPr sz="2000">
                  <a:solidFill>
                    <a:srgbClr val="333399"/>
                  </a:solidFill>
                  <a:latin typeface="Arial" charset="0"/>
                  <a:ea typeface="MS PGothic" charset="0"/>
                  <a:cs typeface="MS PGothic" charset="0"/>
                </a:defRPr>
              </a:lvl8pPr>
              <a:lvl9pPr eaLnBrk="0" hangingPunct="0">
                <a:defRPr sz="2000">
                  <a:solidFill>
                    <a:srgbClr val="333399"/>
                  </a:solidFill>
                  <a:latin typeface="Arial" charset="0"/>
                  <a:ea typeface="MS PGothic" charset="0"/>
                  <a:cs typeface="MS PGothic" charset="0"/>
                </a:defRPr>
              </a:lvl9pPr>
            </a:lstStyle>
            <a:p>
              <a:pPr algn="ctr">
                <a:spcBef>
                  <a:spcPct val="50000"/>
                </a:spcBef>
              </a:pPr>
              <a:r>
                <a:rPr lang="en-US">
                  <a:solidFill>
                    <a:schemeClr val="tx1"/>
                  </a:solidFill>
                </a:rPr>
                <a:t>Grapnel</a:t>
              </a:r>
              <a:endParaRPr lang="en-US" b="0">
                <a:solidFill>
                  <a:schemeClr val="tx1"/>
                </a:solidFill>
              </a:endParaRPr>
            </a:p>
          </p:txBody>
        </p:sp>
      </p:grpSp>
      <p:sp>
        <p:nvSpPr>
          <p:cNvPr id="15" name="TextBox 14"/>
          <p:cNvSpPr txBox="1"/>
          <p:nvPr/>
        </p:nvSpPr>
        <p:spPr>
          <a:xfrm>
            <a:off x="6838462" y="3673231"/>
            <a:ext cx="184666" cy="369332"/>
          </a:xfrm>
          <a:prstGeom prst="rect">
            <a:avLst/>
          </a:prstGeom>
          <a:noFill/>
        </p:spPr>
        <p:txBody>
          <a:bodyPr wrap="none" rtlCol="0">
            <a:spAutoFit/>
          </a:bodyPr>
          <a:lstStyle/>
          <a:p>
            <a:endParaRPr lang="en-US" dirty="0"/>
          </a:p>
        </p:txBody>
      </p:sp>
      <p:grpSp>
        <p:nvGrpSpPr>
          <p:cNvPr id="20" name="Group 5"/>
          <p:cNvGrpSpPr>
            <a:grpSpLocks/>
          </p:cNvGrpSpPr>
          <p:nvPr/>
        </p:nvGrpSpPr>
        <p:grpSpPr bwMode="auto">
          <a:xfrm>
            <a:off x="5105400" y="1752600"/>
            <a:ext cx="2819400" cy="3790950"/>
            <a:chOff x="3408" y="1056"/>
            <a:chExt cx="2016" cy="2866"/>
          </a:xfrm>
        </p:grpSpPr>
        <p:pic>
          <p:nvPicPr>
            <p:cNvPr id="21" name="Picture 6" descr="anchor mu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3" y="2064"/>
              <a:ext cx="1865" cy="18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 Box 7"/>
            <p:cNvSpPr txBox="1">
              <a:spLocks noChangeArrowheads="1"/>
            </p:cNvSpPr>
            <p:nvPr/>
          </p:nvSpPr>
          <p:spPr bwMode="auto">
            <a:xfrm>
              <a:off x="3408" y="1056"/>
              <a:ext cx="2016"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type="none" w="med" len="lg"/>
                </a14:hiddenLine>
              </a:ext>
            </a:extLst>
          </p:spPr>
          <p:txBody>
            <a:bodyPr>
              <a:spAutoFit/>
            </a:bodyPr>
            <a:lstStyle>
              <a:lvl1pPr>
                <a:defRPr sz="3200" b="1">
                  <a:solidFill>
                    <a:srgbClr val="333399"/>
                  </a:solidFill>
                  <a:latin typeface="Arial" charset="0"/>
                  <a:ea typeface="MS PGothic" charset="0"/>
                  <a:cs typeface="MS PGothic" charset="0"/>
                </a:defRPr>
              </a:lvl1pPr>
              <a:lvl2pPr>
                <a:defRPr sz="2800">
                  <a:solidFill>
                    <a:srgbClr val="333399"/>
                  </a:solidFill>
                  <a:latin typeface="Arial" charset="0"/>
                  <a:ea typeface="MS PGothic" charset="0"/>
                  <a:cs typeface="MS PGothic" charset="0"/>
                </a:defRPr>
              </a:lvl2pPr>
              <a:lvl3pPr>
                <a:defRPr sz="2400">
                  <a:solidFill>
                    <a:srgbClr val="333399"/>
                  </a:solidFill>
                  <a:latin typeface="Arial" charset="0"/>
                  <a:ea typeface="MS PGothic" charset="0"/>
                  <a:cs typeface="MS PGothic" charset="0"/>
                </a:defRPr>
              </a:lvl3pPr>
              <a:lvl4pPr>
                <a:defRPr sz="2000">
                  <a:solidFill>
                    <a:srgbClr val="333399"/>
                  </a:solidFill>
                  <a:latin typeface="Arial" charset="0"/>
                  <a:ea typeface="MS PGothic" charset="0"/>
                  <a:cs typeface="MS PGothic" charset="0"/>
                </a:defRPr>
              </a:lvl4pPr>
              <a:lvl5pPr>
                <a:defRPr sz="2000">
                  <a:solidFill>
                    <a:srgbClr val="333399"/>
                  </a:solidFill>
                  <a:latin typeface="Arial" charset="0"/>
                  <a:ea typeface="MS PGothic" charset="0"/>
                  <a:cs typeface="MS PGothic" charset="0"/>
                </a:defRPr>
              </a:lvl5pPr>
              <a:lvl6pPr eaLnBrk="0" hangingPunct="0">
                <a:defRPr sz="2000">
                  <a:solidFill>
                    <a:srgbClr val="333399"/>
                  </a:solidFill>
                  <a:latin typeface="Arial" charset="0"/>
                  <a:ea typeface="MS PGothic" charset="0"/>
                  <a:cs typeface="MS PGothic" charset="0"/>
                </a:defRPr>
              </a:lvl6pPr>
              <a:lvl7pPr eaLnBrk="0" hangingPunct="0">
                <a:defRPr sz="2000">
                  <a:solidFill>
                    <a:srgbClr val="333399"/>
                  </a:solidFill>
                  <a:latin typeface="Arial" charset="0"/>
                  <a:ea typeface="MS PGothic" charset="0"/>
                  <a:cs typeface="MS PGothic" charset="0"/>
                </a:defRPr>
              </a:lvl7pPr>
              <a:lvl8pPr eaLnBrk="0" hangingPunct="0">
                <a:defRPr sz="2000">
                  <a:solidFill>
                    <a:srgbClr val="333399"/>
                  </a:solidFill>
                  <a:latin typeface="Arial" charset="0"/>
                  <a:ea typeface="MS PGothic" charset="0"/>
                  <a:cs typeface="MS PGothic" charset="0"/>
                </a:defRPr>
              </a:lvl8pPr>
              <a:lvl9pPr eaLnBrk="0" hangingPunct="0">
                <a:defRPr sz="2000">
                  <a:solidFill>
                    <a:srgbClr val="333399"/>
                  </a:solidFill>
                  <a:latin typeface="Arial" charset="0"/>
                  <a:ea typeface="MS PGothic" charset="0"/>
                  <a:cs typeface="MS PGothic" charset="0"/>
                </a:defRPr>
              </a:lvl9pPr>
            </a:lstStyle>
            <a:p>
              <a:pPr algn="ctr">
                <a:spcBef>
                  <a:spcPct val="50000"/>
                </a:spcBef>
              </a:pPr>
              <a:r>
                <a:rPr lang="en-US">
                  <a:solidFill>
                    <a:schemeClr val="tx1"/>
                  </a:solidFill>
                </a:rPr>
                <a:t>Mushroom</a:t>
              </a:r>
              <a:endParaRPr lang="en-US" b="0">
                <a:solidFill>
                  <a:schemeClr val="tx1"/>
                </a:solidFill>
              </a:endParaRPr>
            </a:p>
          </p:txBody>
        </p:sp>
      </p:grpSp>
    </p:spTree>
    <p:extLst>
      <p:ext uri="{BB962C8B-B14F-4D97-AF65-F5344CB8AC3E}">
        <p14:creationId xmlns:p14="http://schemas.microsoft.com/office/powerpoint/2010/main" val="220550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Anchors and Anchoring</a:t>
            </a:r>
          </a:p>
        </p:txBody>
      </p:sp>
      <p:sp>
        <p:nvSpPr>
          <p:cNvPr id="3" name="Text Placeholder 2"/>
          <p:cNvSpPr>
            <a:spLocks noGrp="1"/>
          </p:cNvSpPr>
          <p:nvPr>
            <p:ph type="body" idx="1"/>
          </p:nvPr>
        </p:nvSpPr>
        <p:spPr>
          <a:xfrm>
            <a:off x="381000" y="1295400"/>
            <a:ext cx="8229600" cy="639762"/>
          </a:xfrm>
        </p:spPr>
        <p:txBody>
          <a:bodyPr/>
          <a:lstStyle/>
          <a:p>
            <a:r>
              <a:rPr lang="en-US" dirty="0">
                <a:latin typeface="Arial Black" charset="0"/>
                <a:ea typeface="MS PGothic" charset="0"/>
              </a:rPr>
              <a:t>Anchoring Guidelines:</a:t>
            </a:r>
            <a:endParaRPr lang="en-US" dirty="0"/>
          </a:p>
        </p:txBody>
      </p:sp>
      <p:sp>
        <p:nvSpPr>
          <p:cNvPr id="4" name="Content Placeholder 3"/>
          <p:cNvSpPr>
            <a:spLocks noGrp="1"/>
          </p:cNvSpPr>
          <p:nvPr>
            <p:ph sz="half" idx="2"/>
          </p:nvPr>
        </p:nvSpPr>
        <p:spPr>
          <a:xfrm>
            <a:off x="228600" y="1905000"/>
            <a:ext cx="8534400" cy="4191000"/>
          </a:xfrm>
        </p:spPr>
        <p:txBody>
          <a:bodyPr/>
          <a:lstStyle/>
          <a:p>
            <a:pPr marL="0" indent="0" eaLnBrk="1" hangingPunct="1">
              <a:spcBef>
                <a:spcPts val="0"/>
              </a:spcBef>
              <a:buNone/>
            </a:pPr>
            <a:r>
              <a:rPr lang="en-US" dirty="0">
                <a:latin typeface="Arial" charset="0"/>
                <a:ea typeface="MS PGothic" charset="0"/>
              </a:rPr>
              <a:t>Why use chain?</a:t>
            </a:r>
          </a:p>
          <a:p>
            <a:pPr marL="0" indent="0" eaLnBrk="1" hangingPunct="1">
              <a:spcBef>
                <a:spcPts val="0"/>
              </a:spcBef>
              <a:buNone/>
            </a:pPr>
            <a:r>
              <a:rPr lang="en-US" dirty="0">
                <a:latin typeface="Arial" charset="0"/>
                <a:ea typeface="MS PGothic" charset="0"/>
              </a:rPr>
              <a:t>What is scope?</a:t>
            </a:r>
          </a:p>
        </p:txBody>
      </p:sp>
      <p:sp>
        <p:nvSpPr>
          <p:cNvPr id="7" name="TextBox 6"/>
          <p:cNvSpPr txBox="1"/>
          <p:nvPr/>
        </p:nvSpPr>
        <p:spPr>
          <a:xfrm>
            <a:off x="1211385" y="4220308"/>
            <a:ext cx="184666" cy="369332"/>
          </a:xfrm>
          <a:prstGeom prst="rect">
            <a:avLst/>
          </a:prstGeom>
          <a:noFill/>
        </p:spPr>
        <p:txBody>
          <a:bodyPr wrap="none" rtlCol="0">
            <a:spAutoFit/>
          </a:bodyPr>
          <a:lstStyle/>
          <a:p>
            <a:endParaRPr lang="en-US" dirty="0"/>
          </a:p>
        </p:txBody>
      </p:sp>
      <p:pic>
        <p:nvPicPr>
          <p:cNvPr id="16"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
        <p:nvSpPr>
          <p:cNvPr id="11" name="TextBox 10"/>
          <p:cNvSpPr txBox="1"/>
          <p:nvPr/>
        </p:nvSpPr>
        <p:spPr>
          <a:xfrm>
            <a:off x="1797538" y="2794000"/>
            <a:ext cx="184666" cy="369332"/>
          </a:xfrm>
          <a:prstGeom prst="rect">
            <a:avLst/>
          </a:prstGeom>
          <a:noFill/>
        </p:spPr>
        <p:txBody>
          <a:bodyPr wrap="none" rtlCol="0">
            <a:spAutoFit/>
          </a:bodyPr>
          <a:lstStyle/>
          <a:p>
            <a:endParaRPr lang="en-US" dirty="0"/>
          </a:p>
        </p:txBody>
      </p:sp>
      <p:sp>
        <p:nvSpPr>
          <p:cNvPr id="15" name="TextBox 14"/>
          <p:cNvSpPr txBox="1"/>
          <p:nvPr/>
        </p:nvSpPr>
        <p:spPr>
          <a:xfrm>
            <a:off x="6838462" y="3673231"/>
            <a:ext cx="184666" cy="369332"/>
          </a:xfrm>
          <a:prstGeom prst="rect">
            <a:avLst/>
          </a:prstGeom>
          <a:noFill/>
        </p:spPr>
        <p:txBody>
          <a:bodyPr wrap="none" rtlCol="0">
            <a:spAutoFit/>
          </a:bodyPr>
          <a:lstStyle/>
          <a:p>
            <a:endParaRPr lang="en-US" dirty="0"/>
          </a:p>
        </p:txBody>
      </p:sp>
      <p:pic>
        <p:nvPicPr>
          <p:cNvPr id="23" name="Picture 6" descr="anchor rode1f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71800"/>
            <a:ext cx="8305800" cy="2546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6929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Anchors and Anchoring</a:t>
            </a:r>
          </a:p>
        </p:txBody>
      </p:sp>
      <p:sp>
        <p:nvSpPr>
          <p:cNvPr id="3" name="Text Placeholder 2"/>
          <p:cNvSpPr>
            <a:spLocks noGrp="1"/>
          </p:cNvSpPr>
          <p:nvPr>
            <p:ph type="body" idx="1"/>
          </p:nvPr>
        </p:nvSpPr>
        <p:spPr>
          <a:xfrm>
            <a:off x="381000" y="1295400"/>
            <a:ext cx="8229600" cy="639762"/>
          </a:xfrm>
        </p:spPr>
        <p:txBody>
          <a:bodyPr/>
          <a:lstStyle/>
          <a:p>
            <a:r>
              <a:rPr lang="en-US" dirty="0">
                <a:latin typeface="Arial Black" charset="0"/>
                <a:ea typeface="MS PGothic" charset="0"/>
              </a:rPr>
              <a:t>Anchoring Guidelines:</a:t>
            </a:r>
            <a:endParaRPr lang="en-US" dirty="0"/>
          </a:p>
        </p:txBody>
      </p:sp>
      <p:sp>
        <p:nvSpPr>
          <p:cNvPr id="4" name="Content Placeholder 3"/>
          <p:cNvSpPr>
            <a:spLocks noGrp="1"/>
          </p:cNvSpPr>
          <p:nvPr>
            <p:ph sz="half" idx="2"/>
          </p:nvPr>
        </p:nvSpPr>
        <p:spPr>
          <a:xfrm>
            <a:off x="228600" y="1905000"/>
            <a:ext cx="8534400" cy="4191000"/>
          </a:xfrm>
        </p:spPr>
        <p:txBody>
          <a:bodyPr/>
          <a:lstStyle/>
          <a:p>
            <a:pPr eaLnBrk="1" hangingPunct="1">
              <a:spcBef>
                <a:spcPts val="0"/>
              </a:spcBef>
            </a:pPr>
            <a:r>
              <a:rPr lang="en-US" dirty="0">
                <a:latin typeface="Arial" charset="0"/>
                <a:ea typeface="MS PGothic" charset="0"/>
              </a:rPr>
              <a:t>Normal scope 7:1 </a:t>
            </a:r>
          </a:p>
          <a:p>
            <a:pPr eaLnBrk="1" hangingPunct="1">
              <a:spcBef>
                <a:spcPts val="0"/>
              </a:spcBef>
            </a:pPr>
            <a:r>
              <a:rPr lang="en-US" dirty="0">
                <a:latin typeface="Arial" charset="0"/>
                <a:ea typeface="MS PGothic" charset="0"/>
              </a:rPr>
              <a:t>Calm seas 5:1 </a:t>
            </a:r>
          </a:p>
          <a:p>
            <a:pPr eaLnBrk="1" hangingPunct="1">
              <a:spcBef>
                <a:spcPts val="0"/>
              </a:spcBef>
            </a:pPr>
            <a:r>
              <a:rPr lang="en-US" dirty="0">
                <a:latin typeface="Arial" charset="0"/>
                <a:ea typeface="MS PGothic" charset="0"/>
              </a:rPr>
              <a:t>Heavy weather 10:1</a:t>
            </a:r>
          </a:p>
        </p:txBody>
      </p:sp>
      <p:sp>
        <p:nvSpPr>
          <p:cNvPr id="7" name="TextBox 6"/>
          <p:cNvSpPr txBox="1"/>
          <p:nvPr/>
        </p:nvSpPr>
        <p:spPr>
          <a:xfrm>
            <a:off x="1211385" y="4220308"/>
            <a:ext cx="184666" cy="369332"/>
          </a:xfrm>
          <a:prstGeom prst="rect">
            <a:avLst/>
          </a:prstGeom>
          <a:noFill/>
        </p:spPr>
        <p:txBody>
          <a:bodyPr wrap="none" rtlCol="0">
            <a:spAutoFit/>
          </a:bodyPr>
          <a:lstStyle/>
          <a:p>
            <a:endParaRPr lang="en-US" dirty="0"/>
          </a:p>
        </p:txBody>
      </p:sp>
      <p:pic>
        <p:nvPicPr>
          <p:cNvPr id="16"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
        <p:nvSpPr>
          <p:cNvPr id="11" name="TextBox 10"/>
          <p:cNvSpPr txBox="1"/>
          <p:nvPr/>
        </p:nvSpPr>
        <p:spPr>
          <a:xfrm>
            <a:off x="1797538" y="2794000"/>
            <a:ext cx="184666" cy="369332"/>
          </a:xfrm>
          <a:prstGeom prst="rect">
            <a:avLst/>
          </a:prstGeom>
          <a:noFill/>
        </p:spPr>
        <p:txBody>
          <a:bodyPr wrap="none" rtlCol="0">
            <a:spAutoFit/>
          </a:bodyPr>
          <a:lstStyle/>
          <a:p>
            <a:endParaRPr lang="en-US" dirty="0"/>
          </a:p>
        </p:txBody>
      </p:sp>
      <p:sp>
        <p:nvSpPr>
          <p:cNvPr id="15" name="TextBox 14"/>
          <p:cNvSpPr txBox="1"/>
          <p:nvPr/>
        </p:nvSpPr>
        <p:spPr>
          <a:xfrm>
            <a:off x="6838462" y="3673231"/>
            <a:ext cx="184666" cy="369332"/>
          </a:xfrm>
          <a:prstGeom prst="rect">
            <a:avLst/>
          </a:prstGeom>
          <a:noFill/>
        </p:spPr>
        <p:txBody>
          <a:bodyPr wrap="none" rtlCol="0">
            <a:spAutoFit/>
          </a:bodyPr>
          <a:lstStyle/>
          <a:p>
            <a:endParaRPr lang="en-US" dirty="0"/>
          </a:p>
        </p:txBody>
      </p:sp>
      <p:pic>
        <p:nvPicPr>
          <p:cNvPr id="23" name="Picture 6" descr="anchor rode1f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352800"/>
            <a:ext cx="8305800" cy="2546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9312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Anchors and Anchoring</a:t>
            </a:r>
          </a:p>
        </p:txBody>
      </p:sp>
      <p:sp>
        <p:nvSpPr>
          <p:cNvPr id="3" name="Text Placeholder 2"/>
          <p:cNvSpPr>
            <a:spLocks noGrp="1"/>
          </p:cNvSpPr>
          <p:nvPr>
            <p:ph type="body" idx="1"/>
          </p:nvPr>
        </p:nvSpPr>
        <p:spPr>
          <a:xfrm>
            <a:off x="381000" y="1295400"/>
            <a:ext cx="8229600" cy="639762"/>
          </a:xfrm>
        </p:spPr>
        <p:txBody>
          <a:bodyPr/>
          <a:lstStyle/>
          <a:p>
            <a:r>
              <a:rPr lang="en-US" dirty="0">
                <a:latin typeface="Arial Black" charset="0"/>
                <a:ea typeface="MS PGothic" charset="0"/>
              </a:rPr>
              <a:t>Anchoring Guidelines:</a:t>
            </a:r>
            <a:endParaRPr lang="en-US" dirty="0"/>
          </a:p>
        </p:txBody>
      </p:sp>
      <p:sp>
        <p:nvSpPr>
          <p:cNvPr id="4" name="Content Placeholder 3"/>
          <p:cNvSpPr>
            <a:spLocks noGrp="1"/>
          </p:cNvSpPr>
          <p:nvPr>
            <p:ph sz="half" idx="2"/>
          </p:nvPr>
        </p:nvSpPr>
        <p:spPr>
          <a:xfrm>
            <a:off x="228600" y="1905000"/>
            <a:ext cx="8534400" cy="4191000"/>
          </a:xfrm>
        </p:spPr>
        <p:txBody>
          <a:bodyPr/>
          <a:lstStyle/>
          <a:p>
            <a:pPr eaLnBrk="1" hangingPunct="1">
              <a:spcBef>
                <a:spcPts val="0"/>
              </a:spcBef>
            </a:pPr>
            <a:r>
              <a:rPr lang="en-US" b="0" dirty="0">
                <a:latin typeface="Arial Black" charset="0"/>
                <a:ea typeface="MS PGothic" charset="0"/>
              </a:rPr>
              <a:t>Setting Anchor:   </a:t>
            </a:r>
            <a:r>
              <a:rPr lang="en-US" dirty="0">
                <a:latin typeface="Arial" charset="0"/>
                <a:ea typeface="MS PGothic" charset="0"/>
              </a:rPr>
              <a:t>What are the steps involved?</a:t>
            </a:r>
          </a:p>
          <a:p>
            <a:pPr lvl="8">
              <a:spcBef>
                <a:spcPts val="0"/>
              </a:spcBef>
            </a:pPr>
            <a:endParaRPr lang="en-US" dirty="0">
              <a:latin typeface="Arial" charset="0"/>
              <a:ea typeface="MS PGothic" charset="0"/>
            </a:endParaRPr>
          </a:p>
          <a:p>
            <a:pPr lvl="8">
              <a:spcBef>
                <a:spcPts val="0"/>
              </a:spcBef>
            </a:pPr>
            <a:r>
              <a:rPr lang="en-US" sz="2400" b="1" dirty="0">
                <a:latin typeface="Arial" charset="0"/>
                <a:ea typeface="MS PGothic" charset="0"/>
              </a:rPr>
              <a:t>Never anchor from just the stern alone</a:t>
            </a:r>
          </a:p>
        </p:txBody>
      </p:sp>
      <p:sp>
        <p:nvSpPr>
          <p:cNvPr id="7" name="TextBox 6"/>
          <p:cNvSpPr txBox="1"/>
          <p:nvPr/>
        </p:nvSpPr>
        <p:spPr>
          <a:xfrm>
            <a:off x="1211385" y="4220308"/>
            <a:ext cx="184666" cy="369332"/>
          </a:xfrm>
          <a:prstGeom prst="rect">
            <a:avLst/>
          </a:prstGeom>
          <a:noFill/>
        </p:spPr>
        <p:txBody>
          <a:bodyPr wrap="none" rtlCol="0">
            <a:spAutoFit/>
          </a:bodyPr>
          <a:lstStyle/>
          <a:p>
            <a:endParaRPr lang="en-US" dirty="0"/>
          </a:p>
        </p:txBody>
      </p:sp>
      <p:pic>
        <p:nvPicPr>
          <p:cNvPr id="16"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
        <p:nvSpPr>
          <p:cNvPr id="11" name="TextBox 10"/>
          <p:cNvSpPr txBox="1"/>
          <p:nvPr/>
        </p:nvSpPr>
        <p:spPr>
          <a:xfrm>
            <a:off x="1797538" y="2794000"/>
            <a:ext cx="184666" cy="369332"/>
          </a:xfrm>
          <a:prstGeom prst="rect">
            <a:avLst/>
          </a:prstGeom>
          <a:noFill/>
        </p:spPr>
        <p:txBody>
          <a:bodyPr wrap="none" rtlCol="0">
            <a:spAutoFit/>
          </a:bodyPr>
          <a:lstStyle/>
          <a:p>
            <a:endParaRPr lang="en-US" dirty="0"/>
          </a:p>
        </p:txBody>
      </p:sp>
      <p:sp>
        <p:nvSpPr>
          <p:cNvPr id="15" name="TextBox 14"/>
          <p:cNvSpPr txBox="1"/>
          <p:nvPr/>
        </p:nvSpPr>
        <p:spPr>
          <a:xfrm>
            <a:off x="6838462" y="3673231"/>
            <a:ext cx="184666" cy="369332"/>
          </a:xfrm>
          <a:prstGeom prst="rect">
            <a:avLst/>
          </a:prstGeom>
          <a:noFill/>
        </p:spPr>
        <p:txBody>
          <a:bodyPr wrap="none" rtlCol="0">
            <a:spAutoFit/>
          </a:bodyPr>
          <a:lstStyle/>
          <a:p>
            <a:endParaRPr lang="en-US" dirty="0"/>
          </a:p>
        </p:txBody>
      </p:sp>
      <p:pic>
        <p:nvPicPr>
          <p:cNvPr id="12" name="Picture 5" descr="DSC_67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590800"/>
            <a:ext cx="2331288" cy="3505200"/>
          </a:xfrm>
          <a:prstGeom prst="rect">
            <a:avLst/>
          </a:prstGeom>
          <a:noFill/>
          <a:ln w="762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7924800" y="5867400"/>
            <a:ext cx="526782" cy="276999"/>
          </a:xfrm>
          <a:prstGeom prst="rect">
            <a:avLst/>
          </a:prstGeom>
          <a:noFill/>
        </p:spPr>
        <p:txBody>
          <a:bodyPr wrap="none" rtlCol="0">
            <a:spAutoFit/>
          </a:bodyPr>
          <a:lstStyle/>
          <a:p>
            <a:r>
              <a:rPr lang="en-US" sz="1200" b="1" dirty="0">
                <a:solidFill>
                  <a:srgbClr val="660066"/>
                </a:solidFill>
              </a:rPr>
              <a:t>Q-48</a:t>
            </a:r>
          </a:p>
        </p:txBody>
      </p:sp>
    </p:spTree>
    <p:extLst>
      <p:ext uri="{BB962C8B-B14F-4D97-AF65-F5344CB8AC3E}">
        <p14:creationId xmlns:p14="http://schemas.microsoft.com/office/powerpoint/2010/main" val="8745247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Anchors and Anchoring</a:t>
            </a:r>
          </a:p>
        </p:txBody>
      </p:sp>
      <p:sp>
        <p:nvSpPr>
          <p:cNvPr id="3" name="Text Placeholder 2"/>
          <p:cNvSpPr>
            <a:spLocks noGrp="1"/>
          </p:cNvSpPr>
          <p:nvPr>
            <p:ph type="body" idx="1"/>
          </p:nvPr>
        </p:nvSpPr>
        <p:spPr>
          <a:xfrm>
            <a:off x="381000" y="1295400"/>
            <a:ext cx="8229600" cy="639762"/>
          </a:xfrm>
        </p:spPr>
        <p:txBody>
          <a:bodyPr/>
          <a:lstStyle/>
          <a:p>
            <a:r>
              <a:rPr lang="en-US" b="0" dirty="0">
                <a:latin typeface="Arial Black" charset="0"/>
                <a:ea typeface="MS PGothic" charset="0"/>
              </a:rPr>
              <a:t>Allow </a:t>
            </a:r>
            <a:r>
              <a:rPr lang="ja-JP" altLang="en-US" b="0" dirty="0">
                <a:latin typeface="Arial Black" charset="0"/>
                <a:ea typeface="MS PGothic" charset="0"/>
              </a:rPr>
              <a:t>“</a:t>
            </a:r>
            <a:r>
              <a:rPr lang="en-US" altLang="ja-JP" b="0" dirty="0">
                <a:latin typeface="Arial Black" charset="0"/>
                <a:ea typeface="MS PGothic" charset="0"/>
              </a:rPr>
              <a:t>Swing</a:t>
            </a:r>
            <a:r>
              <a:rPr lang="ja-JP" altLang="en-US" b="0" dirty="0">
                <a:latin typeface="Arial Black" charset="0"/>
                <a:ea typeface="MS PGothic" charset="0"/>
              </a:rPr>
              <a:t>”</a:t>
            </a:r>
            <a:r>
              <a:rPr lang="en-US" altLang="ja-JP" b="0" dirty="0">
                <a:latin typeface="Arial Black" charset="0"/>
                <a:ea typeface="MS PGothic" charset="0"/>
              </a:rPr>
              <a:t> Room</a:t>
            </a:r>
            <a:endParaRPr lang="en-US" dirty="0"/>
          </a:p>
        </p:txBody>
      </p:sp>
      <p:sp>
        <p:nvSpPr>
          <p:cNvPr id="4" name="Content Placeholder 3"/>
          <p:cNvSpPr>
            <a:spLocks noGrp="1"/>
          </p:cNvSpPr>
          <p:nvPr>
            <p:ph sz="half" idx="2"/>
          </p:nvPr>
        </p:nvSpPr>
        <p:spPr>
          <a:xfrm>
            <a:off x="228600" y="1905000"/>
            <a:ext cx="8534400" cy="4191000"/>
          </a:xfrm>
        </p:spPr>
        <p:txBody>
          <a:bodyPr/>
          <a:lstStyle/>
          <a:p>
            <a:pPr eaLnBrk="1" hangingPunct="1">
              <a:spcBef>
                <a:spcPts val="0"/>
              </a:spcBef>
            </a:pPr>
            <a:endParaRPr lang="en-US" dirty="0">
              <a:latin typeface="Arial" charset="0"/>
              <a:ea typeface="MS PGothic" charset="0"/>
            </a:endParaRPr>
          </a:p>
        </p:txBody>
      </p:sp>
      <p:sp>
        <p:nvSpPr>
          <p:cNvPr id="7" name="TextBox 6"/>
          <p:cNvSpPr txBox="1"/>
          <p:nvPr/>
        </p:nvSpPr>
        <p:spPr>
          <a:xfrm>
            <a:off x="1211385" y="4220308"/>
            <a:ext cx="184666" cy="369332"/>
          </a:xfrm>
          <a:prstGeom prst="rect">
            <a:avLst/>
          </a:prstGeom>
          <a:noFill/>
        </p:spPr>
        <p:txBody>
          <a:bodyPr wrap="none" rtlCol="0">
            <a:spAutoFit/>
          </a:bodyPr>
          <a:lstStyle/>
          <a:p>
            <a:endParaRPr lang="en-US" dirty="0"/>
          </a:p>
        </p:txBody>
      </p:sp>
      <p:pic>
        <p:nvPicPr>
          <p:cNvPr id="16"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
        <p:nvSpPr>
          <p:cNvPr id="11" name="TextBox 10"/>
          <p:cNvSpPr txBox="1"/>
          <p:nvPr/>
        </p:nvSpPr>
        <p:spPr>
          <a:xfrm>
            <a:off x="1797538" y="2794000"/>
            <a:ext cx="184666" cy="369332"/>
          </a:xfrm>
          <a:prstGeom prst="rect">
            <a:avLst/>
          </a:prstGeom>
          <a:noFill/>
        </p:spPr>
        <p:txBody>
          <a:bodyPr wrap="none" rtlCol="0">
            <a:spAutoFit/>
          </a:bodyPr>
          <a:lstStyle/>
          <a:p>
            <a:endParaRPr lang="en-US" dirty="0"/>
          </a:p>
        </p:txBody>
      </p:sp>
      <p:sp>
        <p:nvSpPr>
          <p:cNvPr id="15" name="TextBox 14"/>
          <p:cNvSpPr txBox="1"/>
          <p:nvPr/>
        </p:nvSpPr>
        <p:spPr>
          <a:xfrm>
            <a:off x="6838462" y="3673231"/>
            <a:ext cx="184666" cy="369332"/>
          </a:xfrm>
          <a:prstGeom prst="rect">
            <a:avLst/>
          </a:prstGeom>
          <a:noFill/>
        </p:spPr>
        <p:txBody>
          <a:bodyPr wrap="none" rtlCol="0">
            <a:spAutoFit/>
          </a:bodyPr>
          <a:lstStyle/>
          <a:p>
            <a:endParaRPr lang="en-US" dirty="0"/>
          </a:p>
        </p:txBody>
      </p:sp>
      <p:grpSp>
        <p:nvGrpSpPr>
          <p:cNvPr id="10" name="Group 3"/>
          <p:cNvGrpSpPr>
            <a:grpSpLocks/>
          </p:cNvGrpSpPr>
          <p:nvPr/>
        </p:nvGrpSpPr>
        <p:grpSpPr bwMode="auto">
          <a:xfrm>
            <a:off x="2362200" y="2209800"/>
            <a:ext cx="4330700" cy="3962400"/>
            <a:chOff x="1200" y="1056"/>
            <a:chExt cx="3160" cy="3120"/>
          </a:xfrm>
        </p:grpSpPr>
        <p:sp>
          <p:nvSpPr>
            <p:cNvPr id="13" name="Oval 4"/>
            <p:cNvSpPr>
              <a:spLocks noChangeArrowheads="1"/>
            </p:cNvSpPr>
            <p:nvPr/>
          </p:nvSpPr>
          <p:spPr bwMode="auto">
            <a:xfrm>
              <a:off x="1424" y="1064"/>
              <a:ext cx="2928" cy="2928"/>
            </a:xfrm>
            <a:prstGeom prst="ellipse">
              <a:avLst/>
            </a:prstGeom>
            <a:noFill/>
            <a:ln w="79375">
              <a:solidFill>
                <a:schemeClr val="tx1"/>
              </a:solidFill>
              <a:round/>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en-US"/>
            </a:p>
          </p:txBody>
        </p:sp>
        <p:grpSp>
          <p:nvGrpSpPr>
            <p:cNvPr id="14" name="Group 5"/>
            <p:cNvGrpSpPr>
              <a:grpSpLocks/>
            </p:cNvGrpSpPr>
            <p:nvPr/>
          </p:nvGrpSpPr>
          <p:grpSpPr bwMode="auto">
            <a:xfrm>
              <a:off x="2640" y="1056"/>
              <a:ext cx="480" cy="3120"/>
              <a:chOff x="2640" y="1056"/>
              <a:chExt cx="480" cy="3120"/>
            </a:xfrm>
          </p:grpSpPr>
          <p:grpSp>
            <p:nvGrpSpPr>
              <p:cNvPr id="28" name="Group 6"/>
              <p:cNvGrpSpPr>
                <a:grpSpLocks/>
              </p:cNvGrpSpPr>
              <p:nvPr/>
            </p:nvGrpSpPr>
            <p:grpSpPr bwMode="auto">
              <a:xfrm>
                <a:off x="2640" y="1056"/>
                <a:ext cx="480" cy="3120"/>
                <a:chOff x="2640" y="1056"/>
                <a:chExt cx="480" cy="3120"/>
              </a:xfrm>
            </p:grpSpPr>
            <p:sp>
              <p:nvSpPr>
                <p:cNvPr id="30" name="AutoShape 7"/>
                <p:cNvSpPr>
                  <a:spLocks noChangeArrowheads="1"/>
                </p:cNvSpPr>
                <p:nvPr/>
              </p:nvSpPr>
              <p:spPr bwMode="auto">
                <a:xfrm rot="-5400000">
                  <a:off x="2280" y="1416"/>
                  <a:ext cx="1200" cy="480"/>
                </a:xfrm>
                <a:prstGeom prst="leftArrow">
                  <a:avLst>
                    <a:gd name="adj1" fmla="val 50000"/>
                    <a:gd name="adj2" fmla="val 62500"/>
                  </a:avLst>
                </a:prstGeom>
                <a:solidFill>
                  <a:schemeClr val="tx1"/>
                </a:solidFill>
                <a:ln>
                  <a:noFill/>
                </a:ln>
                <a:extLst>
                  <a:ext uri="{91240B29-F687-4f45-9708-019B960494DF}">
                    <a14:hiddenLine xmlns="" xmlns:a14="http://schemas.microsoft.com/office/drawing/2010/main" w="28575">
                      <a:solidFill>
                        <a:srgbClr val="000000"/>
                      </a:solidFill>
                      <a:miter lim="800000"/>
                      <a:headEnd/>
                      <a:tailEnd type="none" w="med" len="lg"/>
                    </a14:hiddenLine>
                  </a:ext>
                </a:extLst>
              </p:spPr>
              <p:txBody>
                <a:bodyPr wrap="none" anchor="ctr"/>
                <a:lstStyle/>
                <a:p>
                  <a:pPr algn="ctr" eaLnBrk="1" hangingPunct="1"/>
                  <a:r>
                    <a:rPr lang="en-US" sz="2400" b="1">
                      <a:solidFill>
                        <a:schemeClr val="bg1"/>
                      </a:solidFill>
                    </a:rPr>
                    <a:t>wind</a:t>
                  </a:r>
                </a:p>
              </p:txBody>
            </p:sp>
            <p:pic>
              <p:nvPicPr>
                <p:cNvPr id="31" name="Picture 8" descr="anchor boa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 y="2640"/>
                  <a:ext cx="346" cy="1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9" name="Line 9"/>
              <p:cNvSpPr>
                <a:spLocks noChangeShapeType="1"/>
              </p:cNvSpPr>
              <p:nvPr/>
            </p:nvSpPr>
            <p:spPr bwMode="auto">
              <a:xfrm flipV="1">
                <a:off x="2880" y="2640"/>
                <a:ext cx="0" cy="81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17" name="Group 10"/>
            <p:cNvGrpSpPr>
              <a:grpSpLocks/>
            </p:cNvGrpSpPr>
            <p:nvPr/>
          </p:nvGrpSpPr>
          <p:grpSpPr bwMode="auto">
            <a:xfrm>
              <a:off x="1200" y="1755"/>
              <a:ext cx="3160" cy="2023"/>
              <a:chOff x="1200" y="1755"/>
              <a:chExt cx="3160" cy="2023"/>
            </a:xfrm>
          </p:grpSpPr>
          <p:grpSp>
            <p:nvGrpSpPr>
              <p:cNvPr id="18" name="Group 11"/>
              <p:cNvGrpSpPr>
                <a:grpSpLocks/>
              </p:cNvGrpSpPr>
              <p:nvPr/>
            </p:nvGrpSpPr>
            <p:grpSpPr bwMode="auto">
              <a:xfrm>
                <a:off x="1200" y="2354"/>
                <a:ext cx="3160" cy="480"/>
                <a:chOff x="1200" y="2304"/>
                <a:chExt cx="3160" cy="480"/>
              </a:xfrm>
            </p:grpSpPr>
            <p:sp>
              <p:nvSpPr>
                <p:cNvPr id="26" name="AutoShape 12"/>
                <p:cNvSpPr>
                  <a:spLocks noChangeArrowheads="1"/>
                </p:cNvSpPr>
                <p:nvPr/>
              </p:nvSpPr>
              <p:spPr bwMode="auto">
                <a:xfrm>
                  <a:off x="3160" y="2304"/>
                  <a:ext cx="1200" cy="480"/>
                </a:xfrm>
                <a:prstGeom prst="leftArrow">
                  <a:avLst>
                    <a:gd name="adj1" fmla="val 50000"/>
                    <a:gd name="adj2" fmla="val 62500"/>
                  </a:avLst>
                </a:prstGeom>
                <a:solidFill>
                  <a:schemeClr val="tx1"/>
                </a:solidFill>
                <a:ln>
                  <a:noFill/>
                </a:ln>
                <a:extLst>
                  <a:ext uri="{91240B29-F687-4f45-9708-019B960494DF}">
                    <a14:hiddenLine xmlns="" xmlns:a14="http://schemas.microsoft.com/office/drawing/2010/main" w="28575">
                      <a:solidFill>
                        <a:srgbClr val="000000"/>
                      </a:solidFill>
                      <a:miter lim="800000"/>
                      <a:headEnd/>
                      <a:tailEnd type="none" w="med" len="lg"/>
                    </a14:hiddenLine>
                  </a:ext>
                </a:extLst>
              </p:spPr>
              <p:txBody>
                <a:bodyPr wrap="none" anchor="ctr"/>
                <a:lstStyle/>
                <a:p>
                  <a:pPr algn="ctr" eaLnBrk="1" hangingPunct="1"/>
                  <a:r>
                    <a:rPr lang="en-US" sz="2400" b="1">
                      <a:solidFill>
                        <a:schemeClr val="bg1"/>
                      </a:solidFill>
                    </a:rPr>
                    <a:t>wind</a:t>
                  </a:r>
                </a:p>
              </p:txBody>
            </p:sp>
            <p:pic>
              <p:nvPicPr>
                <p:cNvPr id="27" name="Picture 13" descr="anchor boat2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 y="2371"/>
                  <a:ext cx="1622" cy="3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9" name="Group 14"/>
              <p:cNvGrpSpPr>
                <a:grpSpLocks/>
              </p:cNvGrpSpPr>
              <p:nvPr/>
            </p:nvGrpSpPr>
            <p:grpSpPr bwMode="auto">
              <a:xfrm>
                <a:off x="1554" y="1755"/>
                <a:ext cx="2536" cy="2023"/>
                <a:chOff x="1554" y="1755"/>
                <a:chExt cx="2536" cy="2023"/>
              </a:xfrm>
            </p:grpSpPr>
            <p:grpSp>
              <p:nvGrpSpPr>
                <p:cNvPr id="20" name="Group 15"/>
                <p:cNvGrpSpPr>
                  <a:grpSpLocks/>
                </p:cNvGrpSpPr>
                <p:nvPr/>
              </p:nvGrpSpPr>
              <p:grpSpPr bwMode="auto">
                <a:xfrm>
                  <a:off x="1554" y="1755"/>
                  <a:ext cx="2536" cy="2023"/>
                  <a:chOff x="1554" y="1755"/>
                  <a:chExt cx="2536" cy="2023"/>
                </a:xfrm>
              </p:grpSpPr>
              <p:grpSp>
                <p:nvGrpSpPr>
                  <p:cNvPr id="22" name="Group 16"/>
                  <p:cNvGrpSpPr>
                    <a:grpSpLocks/>
                  </p:cNvGrpSpPr>
                  <p:nvPr/>
                </p:nvGrpSpPr>
                <p:grpSpPr bwMode="auto">
                  <a:xfrm>
                    <a:off x="1554" y="1755"/>
                    <a:ext cx="2536" cy="2023"/>
                    <a:chOff x="1584" y="1720"/>
                    <a:chExt cx="2536" cy="2023"/>
                  </a:xfrm>
                </p:grpSpPr>
                <p:sp>
                  <p:nvSpPr>
                    <p:cNvPr id="24" name="AutoShape 17"/>
                    <p:cNvSpPr>
                      <a:spLocks noChangeArrowheads="1"/>
                    </p:cNvSpPr>
                    <p:nvPr/>
                  </p:nvSpPr>
                  <p:spPr bwMode="auto">
                    <a:xfrm rot="-2433830">
                      <a:off x="2920" y="1720"/>
                      <a:ext cx="1200" cy="480"/>
                    </a:xfrm>
                    <a:prstGeom prst="leftArrow">
                      <a:avLst>
                        <a:gd name="adj1" fmla="val 50000"/>
                        <a:gd name="adj2" fmla="val 62500"/>
                      </a:avLst>
                    </a:prstGeom>
                    <a:solidFill>
                      <a:schemeClr val="tx1"/>
                    </a:solidFill>
                    <a:ln>
                      <a:noFill/>
                    </a:ln>
                    <a:extLst>
                      <a:ext uri="{91240B29-F687-4f45-9708-019B960494DF}">
                        <a14:hiddenLine xmlns="" xmlns:a14="http://schemas.microsoft.com/office/drawing/2010/main" w="28575">
                          <a:solidFill>
                            <a:srgbClr val="000000"/>
                          </a:solidFill>
                          <a:miter lim="800000"/>
                          <a:headEnd/>
                          <a:tailEnd type="none" w="med" len="lg"/>
                        </a14:hiddenLine>
                      </a:ext>
                    </a:extLst>
                  </p:spPr>
                  <p:txBody>
                    <a:bodyPr wrap="none" anchor="ctr"/>
                    <a:lstStyle/>
                    <a:p>
                      <a:pPr algn="ctr" eaLnBrk="1" hangingPunct="1"/>
                      <a:r>
                        <a:rPr lang="en-US" sz="2400" b="1">
                          <a:solidFill>
                            <a:schemeClr val="bg1"/>
                          </a:solidFill>
                        </a:rPr>
                        <a:t>wind</a:t>
                      </a:r>
                    </a:p>
                  </p:txBody>
                </p:sp>
                <p:pic>
                  <p:nvPicPr>
                    <p:cNvPr id="25" name="Picture 18" descr="anchor boat3 co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4" y="2544"/>
                      <a:ext cx="1296" cy="1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3" name="Line 19"/>
                  <p:cNvSpPr>
                    <a:spLocks noChangeShapeType="1"/>
                  </p:cNvSpPr>
                  <p:nvPr/>
                </p:nvSpPr>
                <p:spPr bwMode="auto">
                  <a:xfrm flipV="1">
                    <a:off x="2170" y="2635"/>
                    <a:ext cx="662" cy="57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21" name="Line 20"/>
                <p:cNvSpPr>
                  <a:spLocks noChangeShapeType="1"/>
                </p:cNvSpPr>
                <p:nvPr/>
              </p:nvSpPr>
              <p:spPr bwMode="auto">
                <a:xfrm>
                  <a:off x="1968" y="2599"/>
                  <a:ext cx="854"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grpSp>
    </p:spTree>
    <p:extLst>
      <p:ext uri="{BB962C8B-B14F-4D97-AF65-F5344CB8AC3E}">
        <p14:creationId xmlns:p14="http://schemas.microsoft.com/office/powerpoint/2010/main" val="34907865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Anchors and Anchoring</a:t>
            </a:r>
          </a:p>
        </p:txBody>
      </p:sp>
      <p:sp>
        <p:nvSpPr>
          <p:cNvPr id="3" name="Text Placeholder 2"/>
          <p:cNvSpPr>
            <a:spLocks noGrp="1"/>
          </p:cNvSpPr>
          <p:nvPr>
            <p:ph type="body" idx="1"/>
          </p:nvPr>
        </p:nvSpPr>
        <p:spPr>
          <a:xfrm>
            <a:off x="381000" y="1295400"/>
            <a:ext cx="8229600" cy="639762"/>
          </a:xfrm>
        </p:spPr>
        <p:txBody>
          <a:bodyPr/>
          <a:lstStyle/>
          <a:p>
            <a:r>
              <a:rPr lang="en-US" dirty="0">
                <a:latin typeface="Arial Black" charset="0"/>
                <a:ea typeface="MS PGothic" charset="0"/>
              </a:rPr>
              <a:t>Retrieving Anchor:</a:t>
            </a:r>
            <a:endParaRPr lang="en-US" dirty="0"/>
          </a:p>
        </p:txBody>
      </p:sp>
      <p:sp>
        <p:nvSpPr>
          <p:cNvPr id="7" name="TextBox 6"/>
          <p:cNvSpPr txBox="1"/>
          <p:nvPr/>
        </p:nvSpPr>
        <p:spPr>
          <a:xfrm>
            <a:off x="1211385" y="4220308"/>
            <a:ext cx="184666" cy="369332"/>
          </a:xfrm>
          <a:prstGeom prst="rect">
            <a:avLst/>
          </a:prstGeom>
          <a:noFill/>
        </p:spPr>
        <p:txBody>
          <a:bodyPr wrap="none" rtlCol="0">
            <a:spAutoFit/>
          </a:bodyPr>
          <a:lstStyle/>
          <a:p>
            <a:endParaRPr lang="en-US" dirty="0"/>
          </a:p>
        </p:txBody>
      </p:sp>
      <p:pic>
        <p:nvPicPr>
          <p:cNvPr id="16"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
        <p:nvSpPr>
          <p:cNvPr id="11" name="TextBox 10"/>
          <p:cNvSpPr txBox="1"/>
          <p:nvPr/>
        </p:nvSpPr>
        <p:spPr>
          <a:xfrm>
            <a:off x="1797538" y="2794000"/>
            <a:ext cx="184666" cy="369332"/>
          </a:xfrm>
          <a:prstGeom prst="rect">
            <a:avLst/>
          </a:prstGeom>
          <a:noFill/>
        </p:spPr>
        <p:txBody>
          <a:bodyPr wrap="none" rtlCol="0">
            <a:spAutoFit/>
          </a:bodyPr>
          <a:lstStyle/>
          <a:p>
            <a:endParaRPr lang="en-US" dirty="0"/>
          </a:p>
        </p:txBody>
      </p:sp>
      <p:sp>
        <p:nvSpPr>
          <p:cNvPr id="15" name="TextBox 14"/>
          <p:cNvSpPr txBox="1"/>
          <p:nvPr/>
        </p:nvSpPr>
        <p:spPr>
          <a:xfrm>
            <a:off x="6838462" y="3673231"/>
            <a:ext cx="184666" cy="369332"/>
          </a:xfrm>
          <a:prstGeom prst="rect">
            <a:avLst/>
          </a:prstGeom>
          <a:noFill/>
        </p:spPr>
        <p:txBody>
          <a:bodyPr wrap="none" rtlCol="0">
            <a:spAutoFit/>
          </a:bodyPr>
          <a:lstStyle/>
          <a:p>
            <a:endParaRPr lang="en-US" dirty="0"/>
          </a:p>
        </p:txBody>
      </p:sp>
      <p:sp>
        <p:nvSpPr>
          <p:cNvPr id="8" name="TextBox 7"/>
          <p:cNvSpPr txBox="1"/>
          <p:nvPr/>
        </p:nvSpPr>
        <p:spPr>
          <a:xfrm>
            <a:off x="381000" y="1981200"/>
            <a:ext cx="3109144" cy="738664"/>
          </a:xfrm>
          <a:prstGeom prst="rect">
            <a:avLst/>
          </a:prstGeom>
          <a:noFill/>
        </p:spPr>
        <p:txBody>
          <a:bodyPr wrap="none" rtlCol="0">
            <a:spAutoFit/>
          </a:bodyPr>
          <a:lstStyle/>
          <a:p>
            <a:r>
              <a:rPr lang="en-US" sz="2400" b="1" dirty="0">
                <a:ea typeface="MS PGothic" charset="0"/>
              </a:rPr>
              <a:t>What are the steps?</a:t>
            </a:r>
          </a:p>
          <a:p>
            <a:endParaRPr lang="en-US" dirty="0"/>
          </a:p>
        </p:txBody>
      </p:sp>
      <p:pic>
        <p:nvPicPr>
          <p:cNvPr id="32" name="Picture 6" descr="DSC_67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286000"/>
            <a:ext cx="2508250" cy="3771104"/>
          </a:xfrm>
          <a:prstGeom prst="rect">
            <a:avLst/>
          </a:prstGeom>
          <a:noFill/>
          <a:ln w="762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7480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Grp="1" noChangeArrowheads="1"/>
          </p:cNvSpPr>
          <p:nvPr>
            <p:ph type="title"/>
          </p:nvPr>
        </p:nvSpPr>
        <p:spPr/>
        <p:txBody>
          <a:bodyPr/>
          <a:lstStyle/>
          <a:p>
            <a:pPr eaLnBrk="1" hangingPunct="1"/>
            <a:r>
              <a:rPr lang="en-US" dirty="0"/>
              <a:t>Objectives</a:t>
            </a:r>
            <a:endParaRPr lang="en-US" sz="2400" dirty="0"/>
          </a:p>
        </p:txBody>
      </p:sp>
      <p:sp>
        <p:nvSpPr>
          <p:cNvPr id="109571" name="Rectangle 5"/>
          <p:cNvSpPr>
            <a:spLocks noGrp="1" noChangeArrowheads="1"/>
          </p:cNvSpPr>
          <p:nvPr>
            <p:ph idx="1"/>
          </p:nvPr>
        </p:nvSpPr>
        <p:spPr>
          <a:xfrm>
            <a:off x="457200" y="1371601"/>
            <a:ext cx="8229600" cy="4567358"/>
          </a:xfrm>
        </p:spPr>
        <p:txBody>
          <a:bodyPr/>
          <a:lstStyle/>
          <a:p>
            <a:pPr marL="346075" indent="-346075" eaLnBrk="1" hangingPunct="1">
              <a:buFont typeface="Wingdings" pitchFamily="2" charset="2"/>
              <a:buChar char="u"/>
            </a:pPr>
            <a:r>
              <a:rPr lang="en-US" dirty="0">
                <a:latin typeface="Arial" charset="0"/>
                <a:cs typeface="Arial" charset="0"/>
              </a:rPr>
              <a:t>Explain how an engine cut-off switch works.</a:t>
            </a:r>
          </a:p>
          <a:p>
            <a:pPr marL="346075" indent="-346075" eaLnBrk="1" hangingPunct="1">
              <a:buFont typeface="Wingdings" pitchFamily="2" charset="2"/>
              <a:buChar char="u"/>
            </a:pPr>
            <a:r>
              <a:rPr lang="en-US" dirty="0">
                <a:latin typeface="Arial" charset="0"/>
                <a:cs typeface="Arial" charset="0"/>
              </a:rPr>
              <a:t>Explain how to use a compass and read a nautical chart.</a:t>
            </a:r>
          </a:p>
          <a:p>
            <a:pPr marL="346075" indent="-346075" eaLnBrk="1" hangingPunct="1">
              <a:lnSpc>
                <a:spcPct val="110000"/>
              </a:lnSpc>
              <a:buFont typeface="Wingdings" pitchFamily="2" charset="2"/>
              <a:buChar char="u"/>
            </a:pPr>
            <a:r>
              <a:rPr lang="en-US" dirty="0">
                <a:latin typeface="Arial" charset="0"/>
                <a:cs typeface="Arial" charset="0"/>
              </a:rPr>
              <a:t>Explain what to do when encountering various hazards—dams, locks, bridges, and changing water levels.</a:t>
            </a:r>
          </a:p>
        </p:txBody>
      </p:sp>
      <p:pic>
        <p:nvPicPr>
          <p:cNvPr id="6"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180742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533400" y="152400"/>
            <a:ext cx="8229600" cy="990600"/>
          </a:xfrm>
        </p:spPr>
        <p:txBody>
          <a:bodyPr/>
          <a:lstStyle/>
          <a:p>
            <a:r>
              <a:rPr lang="en-US" dirty="0"/>
              <a:t>Operating a Personal Watercraft</a:t>
            </a:r>
          </a:p>
        </p:txBody>
      </p:sp>
      <p:sp>
        <p:nvSpPr>
          <p:cNvPr id="141315" name="Text Placeholder 5"/>
          <p:cNvSpPr>
            <a:spLocks noGrp="1"/>
          </p:cNvSpPr>
          <p:nvPr>
            <p:ph type="body" idx="1"/>
          </p:nvPr>
        </p:nvSpPr>
        <p:spPr>
          <a:xfrm>
            <a:off x="457200" y="1255713"/>
            <a:ext cx="8229600" cy="639762"/>
          </a:xfrm>
        </p:spPr>
        <p:txBody>
          <a:bodyPr/>
          <a:lstStyle/>
          <a:p>
            <a:r>
              <a:rPr lang="en-US" dirty="0">
                <a:latin typeface="Arial" charset="0"/>
                <a:cs typeface="Arial" charset="0"/>
              </a:rPr>
              <a:t>Steering and Stopping a PWC</a:t>
            </a:r>
          </a:p>
        </p:txBody>
      </p:sp>
      <p:sp>
        <p:nvSpPr>
          <p:cNvPr id="139268" name="Content Placeholder 2"/>
          <p:cNvSpPr>
            <a:spLocks noGrp="1"/>
          </p:cNvSpPr>
          <p:nvPr>
            <p:ph sz="half" idx="2"/>
          </p:nvPr>
        </p:nvSpPr>
        <p:spPr>
          <a:xfrm>
            <a:off x="457200" y="1895475"/>
            <a:ext cx="8229600" cy="3951288"/>
          </a:xfrm>
        </p:spPr>
        <p:txBody>
          <a:bodyPr/>
          <a:lstStyle/>
          <a:p>
            <a:r>
              <a:rPr lang="en-US" dirty="0">
                <a:latin typeface="Arial" charset="0"/>
                <a:cs typeface="Arial" charset="0"/>
              </a:rPr>
              <a:t>Most PWC (and other jet-drive vessels) must have power to maintain control.</a:t>
            </a:r>
          </a:p>
        </p:txBody>
      </p:sp>
      <p:sp>
        <p:nvSpPr>
          <p:cNvPr id="139269" name="TextBox 6"/>
          <p:cNvSpPr txBox="1">
            <a:spLocks noChangeArrowheads="1"/>
          </p:cNvSpPr>
          <p:nvPr/>
        </p:nvSpPr>
        <p:spPr bwMode="auto">
          <a:xfrm>
            <a:off x="1600200" y="5410200"/>
            <a:ext cx="5410200" cy="708025"/>
          </a:xfrm>
          <a:prstGeom prst="rect">
            <a:avLst/>
          </a:prstGeom>
          <a:noFill/>
          <a:ln w="9525">
            <a:noFill/>
            <a:miter lim="800000"/>
            <a:headEnd/>
            <a:tailEnd/>
          </a:ln>
        </p:spPr>
        <p:txBody>
          <a:bodyPr>
            <a:spAutoFit/>
          </a:bodyPr>
          <a:lstStyle/>
          <a:p>
            <a:pPr algn="ctr"/>
            <a:r>
              <a:rPr lang="en-US" sz="2000" b="1" dirty="0">
                <a:cs typeface="Arial" charset="0"/>
              </a:rPr>
              <a:t>The operator is holding down the throttle lever and steering the PWC straight ahead.</a:t>
            </a:r>
          </a:p>
        </p:txBody>
      </p:sp>
      <p:pic>
        <p:nvPicPr>
          <p:cNvPr id="139270" name="Picture 4" descr="pwc_steering_01.jpg"/>
          <p:cNvPicPr>
            <a:picLocks noChangeAspect="1"/>
          </p:cNvPicPr>
          <p:nvPr/>
        </p:nvPicPr>
        <p:blipFill>
          <a:blip r:embed="rId3"/>
          <a:srcRect/>
          <a:stretch>
            <a:fillRect/>
          </a:stretch>
        </p:blipFill>
        <p:spPr bwMode="auto">
          <a:xfrm>
            <a:off x="2362200" y="2743200"/>
            <a:ext cx="3886200" cy="2714625"/>
          </a:xfrm>
          <a:prstGeom prst="rect">
            <a:avLst/>
          </a:prstGeom>
          <a:noFill/>
          <a:ln w="9525">
            <a:noFill/>
            <a:miter lim="800000"/>
            <a:headEnd/>
            <a:tailEnd/>
          </a:ln>
        </p:spPr>
      </p:pic>
      <p:pic>
        <p:nvPicPr>
          <p:cNvPr id="9" name="Picture 16" descr="uscga-very-large gra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
        <p:nvSpPr>
          <p:cNvPr id="2" name="TextBox 1"/>
          <p:cNvSpPr txBox="1"/>
          <p:nvPr/>
        </p:nvSpPr>
        <p:spPr>
          <a:xfrm>
            <a:off x="8077200" y="5943600"/>
            <a:ext cx="526782" cy="276999"/>
          </a:xfrm>
          <a:prstGeom prst="rect">
            <a:avLst/>
          </a:prstGeom>
          <a:noFill/>
        </p:spPr>
        <p:txBody>
          <a:bodyPr wrap="none" rtlCol="0">
            <a:spAutoFit/>
          </a:bodyPr>
          <a:lstStyle/>
          <a:p>
            <a:r>
              <a:rPr lang="en-US" sz="1200" b="1" dirty="0">
                <a:solidFill>
                  <a:srgbClr val="660066"/>
                </a:solidFill>
              </a:rPr>
              <a:t>Q-37</a:t>
            </a:r>
          </a:p>
        </p:txBody>
      </p:sp>
    </p:spTree>
    <p:extLst>
      <p:ext uri="{BB962C8B-B14F-4D97-AF65-F5344CB8AC3E}">
        <p14:creationId xmlns:p14="http://schemas.microsoft.com/office/powerpoint/2010/main" val="232332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26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2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926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dirty="0"/>
              <a:t>Operating a Personal Watercraft</a:t>
            </a:r>
          </a:p>
        </p:txBody>
      </p:sp>
      <p:sp>
        <p:nvSpPr>
          <p:cNvPr id="140291" name="Content Placeholder 8"/>
          <p:cNvSpPr>
            <a:spLocks noGrp="1"/>
          </p:cNvSpPr>
          <p:nvPr>
            <p:ph idx="1"/>
          </p:nvPr>
        </p:nvSpPr>
        <p:spPr>
          <a:xfrm>
            <a:off x="609600" y="5257800"/>
            <a:ext cx="8077200" cy="457200"/>
          </a:xfrm>
        </p:spPr>
        <p:txBody>
          <a:bodyPr/>
          <a:lstStyle/>
          <a:p>
            <a:r>
              <a:rPr lang="en-US" dirty="0">
                <a:latin typeface="Arial" charset="0"/>
                <a:cs typeface="Arial" charset="0"/>
              </a:rPr>
              <a:t>Newer PWC allow for off-throttle steering.</a:t>
            </a:r>
          </a:p>
        </p:txBody>
      </p:sp>
      <p:pic>
        <p:nvPicPr>
          <p:cNvPr id="140292" name="Picture 3" descr="pwc_steering_03.jpg"/>
          <p:cNvPicPr>
            <a:picLocks noChangeAspect="1"/>
          </p:cNvPicPr>
          <p:nvPr/>
        </p:nvPicPr>
        <p:blipFill>
          <a:blip r:embed="rId3"/>
          <a:srcRect/>
          <a:stretch>
            <a:fillRect/>
          </a:stretch>
        </p:blipFill>
        <p:spPr bwMode="auto">
          <a:xfrm>
            <a:off x="4786313" y="1219200"/>
            <a:ext cx="4033837" cy="2817813"/>
          </a:xfrm>
          <a:prstGeom prst="rect">
            <a:avLst/>
          </a:prstGeom>
          <a:noFill/>
          <a:ln w="9525">
            <a:noFill/>
            <a:miter lim="800000"/>
            <a:headEnd/>
            <a:tailEnd/>
          </a:ln>
        </p:spPr>
      </p:pic>
      <p:sp>
        <p:nvSpPr>
          <p:cNvPr id="140293" name="TextBox 6"/>
          <p:cNvSpPr txBox="1">
            <a:spLocks noChangeArrowheads="1"/>
          </p:cNvSpPr>
          <p:nvPr/>
        </p:nvSpPr>
        <p:spPr bwMode="auto">
          <a:xfrm>
            <a:off x="595313" y="3940175"/>
            <a:ext cx="3429000" cy="708025"/>
          </a:xfrm>
          <a:prstGeom prst="rect">
            <a:avLst/>
          </a:prstGeom>
          <a:noFill/>
          <a:ln w="9525">
            <a:noFill/>
            <a:miter lim="800000"/>
            <a:headEnd/>
            <a:tailEnd/>
          </a:ln>
        </p:spPr>
        <p:txBody>
          <a:bodyPr>
            <a:spAutoFit/>
          </a:bodyPr>
          <a:lstStyle/>
          <a:p>
            <a:pPr algn="ctr"/>
            <a:r>
              <a:rPr lang="en-US" sz="2000" b="1" dirty="0">
                <a:cs typeface="Arial" charset="0"/>
              </a:rPr>
              <a:t>The operator releases </a:t>
            </a:r>
          </a:p>
          <a:p>
            <a:pPr algn="ctr"/>
            <a:r>
              <a:rPr lang="en-US" sz="2000" b="1" dirty="0">
                <a:cs typeface="Arial" charset="0"/>
              </a:rPr>
              <a:t>the throttle lever.</a:t>
            </a:r>
          </a:p>
        </p:txBody>
      </p:sp>
      <p:sp>
        <p:nvSpPr>
          <p:cNvPr id="140294" name="TextBox 7"/>
          <p:cNvSpPr txBox="1">
            <a:spLocks noChangeArrowheads="1"/>
          </p:cNvSpPr>
          <p:nvPr/>
        </p:nvSpPr>
        <p:spPr bwMode="auto">
          <a:xfrm>
            <a:off x="4710113" y="3933825"/>
            <a:ext cx="4205287" cy="1016000"/>
          </a:xfrm>
          <a:prstGeom prst="rect">
            <a:avLst/>
          </a:prstGeom>
          <a:noFill/>
          <a:ln w="9525">
            <a:noFill/>
            <a:miter lim="800000"/>
            <a:headEnd/>
            <a:tailEnd/>
          </a:ln>
        </p:spPr>
        <p:txBody>
          <a:bodyPr>
            <a:spAutoFit/>
          </a:bodyPr>
          <a:lstStyle/>
          <a:p>
            <a:pPr algn="ctr"/>
            <a:r>
              <a:rPr lang="en-US" sz="2000" b="1" dirty="0">
                <a:cs typeface="Arial" charset="0"/>
              </a:rPr>
              <a:t>The PWC may continue to go straight ahead even though the operator is trying to turn.</a:t>
            </a:r>
          </a:p>
        </p:txBody>
      </p:sp>
      <p:pic>
        <p:nvPicPr>
          <p:cNvPr id="142343" name="Picture 5" descr="pwc_steering_02.jpg"/>
          <p:cNvPicPr>
            <a:picLocks noChangeAspect="1"/>
          </p:cNvPicPr>
          <p:nvPr/>
        </p:nvPicPr>
        <p:blipFill>
          <a:blip r:embed="rId4"/>
          <a:srcRect/>
          <a:stretch>
            <a:fillRect/>
          </a:stretch>
        </p:blipFill>
        <p:spPr bwMode="auto">
          <a:xfrm>
            <a:off x="457200" y="1371600"/>
            <a:ext cx="4405313" cy="2590800"/>
          </a:xfrm>
          <a:prstGeom prst="rect">
            <a:avLst/>
          </a:prstGeom>
          <a:noFill/>
          <a:ln w="9525">
            <a:noFill/>
            <a:miter lim="800000"/>
            <a:headEnd/>
            <a:tailEnd/>
          </a:ln>
        </p:spPr>
      </p:pic>
      <p:pic>
        <p:nvPicPr>
          <p:cNvPr id="10" name="Picture 16" descr="uscga-very-large gray"/>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18899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2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2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2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P spid="140293" grpId="0"/>
      <p:bldP spid="14029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3"/>
          <p:cNvSpPr>
            <a:spLocks noGrp="1"/>
          </p:cNvSpPr>
          <p:nvPr>
            <p:ph type="title"/>
          </p:nvPr>
        </p:nvSpPr>
        <p:spPr/>
        <p:txBody>
          <a:bodyPr/>
          <a:lstStyle/>
          <a:p>
            <a:r>
              <a:rPr lang="en-US" dirty="0"/>
              <a:t>Operating a Personal Watercraft</a:t>
            </a:r>
          </a:p>
        </p:txBody>
      </p:sp>
      <p:sp>
        <p:nvSpPr>
          <p:cNvPr id="143363" name="Text Placeholder 4"/>
          <p:cNvSpPr>
            <a:spLocks noGrp="1"/>
          </p:cNvSpPr>
          <p:nvPr>
            <p:ph type="body" idx="1"/>
          </p:nvPr>
        </p:nvSpPr>
        <p:spPr/>
        <p:txBody>
          <a:bodyPr/>
          <a:lstStyle/>
          <a:p>
            <a:r>
              <a:rPr lang="en-US" dirty="0">
                <a:latin typeface="Arial" charset="0"/>
                <a:cs typeface="Arial" charset="0"/>
              </a:rPr>
              <a:t>Other PWC Considerations</a:t>
            </a:r>
          </a:p>
        </p:txBody>
      </p:sp>
      <p:sp>
        <p:nvSpPr>
          <p:cNvPr id="141316" name="Content Placeholder 5"/>
          <p:cNvSpPr>
            <a:spLocks noGrp="1"/>
          </p:cNvSpPr>
          <p:nvPr>
            <p:ph sz="half" idx="2"/>
          </p:nvPr>
        </p:nvSpPr>
        <p:spPr>
          <a:xfrm>
            <a:off x="457200" y="2174875"/>
            <a:ext cx="4953000" cy="3463925"/>
          </a:xfrm>
        </p:spPr>
        <p:txBody>
          <a:bodyPr/>
          <a:lstStyle/>
          <a:p>
            <a:pPr eaLnBrk="1" hangingPunct="1">
              <a:lnSpc>
                <a:spcPct val="105000"/>
              </a:lnSpc>
              <a:spcBef>
                <a:spcPts val="1800"/>
              </a:spcBef>
            </a:pPr>
            <a:r>
              <a:rPr lang="en-US" dirty="0">
                <a:latin typeface="Arial" charset="0"/>
                <a:cs typeface="Arial" charset="0"/>
              </a:rPr>
              <a:t>Know the PWC regulations for your state.</a:t>
            </a:r>
          </a:p>
          <a:p>
            <a:pPr eaLnBrk="1" hangingPunct="1">
              <a:lnSpc>
                <a:spcPct val="105000"/>
              </a:lnSpc>
              <a:spcBef>
                <a:spcPts val="1800"/>
              </a:spcBef>
            </a:pPr>
            <a:r>
              <a:rPr lang="en-US" dirty="0">
                <a:latin typeface="Arial" charset="0"/>
                <a:cs typeface="Arial" charset="0"/>
              </a:rPr>
              <a:t>Wear a PFD.</a:t>
            </a:r>
          </a:p>
          <a:p>
            <a:pPr eaLnBrk="1" hangingPunct="1">
              <a:lnSpc>
                <a:spcPct val="105000"/>
              </a:lnSpc>
              <a:spcBef>
                <a:spcPts val="1800"/>
              </a:spcBef>
            </a:pPr>
            <a:r>
              <a:rPr lang="en-US" dirty="0">
                <a:latin typeface="Arial" charset="0"/>
                <a:cs typeface="Arial" charset="0"/>
              </a:rPr>
              <a:t>Make sure passenger can hold on securely.</a:t>
            </a:r>
          </a:p>
          <a:p>
            <a:pPr eaLnBrk="1" hangingPunct="1">
              <a:lnSpc>
                <a:spcPct val="105000"/>
              </a:lnSpc>
              <a:spcBef>
                <a:spcPts val="1800"/>
              </a:spcBef>
            </a:pPr>
            <a:r>
              <a:rPr lang="en-US" dirty="0">
                <a:latin typeface="Arial" charset="0"/>
                <a:cs typeface="Arial" charset="0"/>
              </a:rPr>
              <a:t>Do not seat a passenger in front of the operator.</a:t>
            </a:r>
          </a:p>
        </p:txBody>
      </p:sp>
      <p:pic>
        <p:nvPicPr>
          <p:cNvPr id="5" name="Picture 6" descr="C:\DOCUME~1\bbullock\LOCALS~1\Temp\VMwareDnD\048d35d4\pwc_adult_child.jpg"/>
          <p:cNvPicPr>
            <a:picLocks noChangeAspect="1" noChangeArrowheads="1"/>
          </p:cNvPicPr>
          <p:nvPr/>
        </p:nvPicPr>
        <p:blipFill>
          <a:blip r:embed="rId3"/>
          <a:srcRect/>
          <a:stretch>
            <a:fillRect/>
          </a:stretch>
        </p:blipFill>
        <p:spPr bwMode="auto">
          <a:xfrm>
            <a:off x="5867400" y="1600200"/>
            <a:ext cx="2489200" cy="4010025"/>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4250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3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131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13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dirty="0"/>
              <a:t>Operating a Personal Watercraft</a:t>
            </a:r>
          </a:p>
        </p:txBody>
      </p:sp>
      <p:sp>
        <p:nvSpPr>
          <p:cNvPr id="142339" name="Content Placeholder 4"/>
          <p:cNvSpPr>
            <a:spLocks noGrp="1"/>
          </p:cNvSpPr>
          <p:nvPr>
            <p:ph sz="half" idx="2"/>
          </p:nvPr>
        </p:nvSpPr>
        <p:spPr>
          <a:xfrm>
            <a:off x="381000" y="1447800"/>
            <a:ext cx="7543800" cy="4525963"/>
          </a:xfrm>
        </p:spPr>
        <p:txBody>
          <a:bodyPr/>
          <a:lstStyle/>
          <a:p>
            <a:pPr eaLnBrk="1" hangingPunct="1">
              <a:lnSpc>
                <a:spcPct val="105000"/>
              </a:lnSpc>
              <a:spcBef>
                <a:spcPct val="100000"/>
              </a:spcBef>
            </a:pPr>
            <a:r>
              <a:rPr lang="en-US" dirty="0">
                <a:latin typeface="Arial" charset="0"/>
                <a:cs typeface="Arial" charset="0"/>
              </a:rPr>
              <a:t>Keep hands, feet, loose clothing, and hair away from the pump intake area.</a:t>
            </a:r>
          </a:p>
          <a:p>
            <a:pPr eaLnBrk="1" hangingPunct="1">
              <a:lnSpc>
                <a:spcPct val="105000"/>
              </a:lnSpc>
              <a:spcBef>
                <a:spcPct val="100000"/>
              </a:spcBef>
            </a:pPr>
            <a:r>
              <a:rPr lang="en-US" dirty="0">
                <a:latin typeface="Arial" charset="0"/>
                <a:cs typeface="Arial" charset="0"/>
              </a:rPr>
              <a:t>Wear a wetsuit or </a:t>
            </a:r>
            <a:br>
              <a:rPr lang="en-US" dirty="0">
                <a:latin typeface="Arial" charset="0"/>
                <a:cs typeface="Arial" charset="0"/>
              </a:rPr>
            </a:br>
            <a:r>
              <a:rPr lang="en-US" dirty="0">
                <a:latin typeface="Arial" charset="0"/>
                <a:cs typeface="Arial" charset="0"/>
              </a:rPr>
              <a:t>clothing that provides </a:t>
            </a:r>
            <a:br>
              <a:rPr lang="en-US" dirty="0">
                <a:latin typeface="Arial" charset="0"/>
                <a:cs typeface="Arial" charset="0"/>
              </a:rPr>
            </a:br>
            <a:r>
              <a:rPr lang="en-US" dirty="0">
                <a:latin typeface="Arial" charset="0"/>
                <a:cs typeface="Arial" charset="0"/>
              </a:rPr>
              <a:t>equivalent protection.</a:t>
            </a:r>
          </a:p>
          <a:p>
            <a:pPr eaLnBrk="1" hangingPunct="1">
              <a:lnSpc>
                <a:spcPct val="105000"/>
              </a:lnSpc>
              <a:spcBef>
                <a:spcPct val="100000"/>
              </a:spcBef>
            </a:pPr>
            <a:r>
              <a:rPr lang="en-US" dirty="0">
                <a:latin typeface="Arial" charset="0"/>
                <a:cs typeface="Arial" charset="0"/>
              </a:rPr>
              <a:t>Do not board PWC if </a:t>
            </a:r>
            <a:br>
              <a:rPr lang="en-US" dirty="0">
                <a:latin typeface="Arial" charset="0"/>
                <a:cs typeface="Arial" charset="0"/>
              </a:rPr>
            </a:br>
            <a:r>
              <a:rPr lang="en-US" dirty="0">
                <a:latin typeface="Arial" charset="0"/>
                <a:cs typeface="Arial" charset="0"/>
              </a:rPr>
              <a:t>operator is applying the </a:t>
            </a:r>
            <a:br>
              <a:rPr lang="en-US" dirty="0">
                <a:latin typeface="Arial" charset="0"/>
                <a:cs typeface="Arial" charset="0"/>
              </a:rPr>
            </a:br>
            <a:r>
              <a:rPr lang="en-US" dirty="0">
                <a:latin typeface="Arial" charset="0"/>
                <a:cs typeface="Arial" charset="0"/>
              </a:rPr>
              <a:t>throttle.</a:t>
            </a:r>
          </a:p>
          <a:p>
            <a:pPr eaLnBrk="1" hangingPunct="1">
              <a:lnSpc>
                <a:spcPct val="105000"/>
              </a:lnSpc>
              <a:spcBef>
                <a:spcPct val="100000"/>
              </a:spcBef>
            </a:pPr>
            <a:endParaRPr lang="en-US" dirty="0">
              <a:latin typeface="Arial" charset="0"/>
              <a:cs typeface="Arial" charset="0"/>
            </a:endParaRPr>
          </a:p>
          <a:p>
            <a:pPr eaLnBrk="1" hangingPunct="1">
              <a:lnSpc>
                <a:spcPct val="105000"/>
              </a:lnSpc>
              <a:spcBef>
                <a:spcPct val="100000"/>
              </a:spcBef>
            </a:pPr>
            <a:endParaRPr lang="en-US" dirty="0">
              <a:latin typeface="Arial" charset="0"/>
              <a:cs typeface="Arial" charset="0"/>
            </a:endParaRPr>
          </a:p>
        </p:txBody>
      </p:sp>
      <p:pic>
        <p:nvPicPr>
          <p:cNvPr id="142340" name="Picture 3" descr="pwc_jetstream.jpg"/>
          <p:cNvPicPr>
            <a:picLocks noChangeAspect="1"/>
          </p:cNvPicPr>
          <p:nvPr/>
        </p:nvPicPr>
        <p:blipFill>
          <a:blip r:embed="rId3"/>
          <a:srcRect/>
          <a:stretch>
            <a:fillRect/>
          </a:stretch>
        </p:blipFill>
        <p:spPr bwMode="auto">
          <a:xfrm>
            <a:off x="4724400" y="2590800"/>
            <a:ext cx="3919538" cy="2819400"/>
          </a:xfrm>
          <a:prstGeom prst="rect">
            <a:avLst/>
          </a:prstGeom>
          <a:noFill/>
          <a:ln w="9525">
            <a:noFill/>
            <a:miter lim="800000"/>
            <a:headEnd/>
            <a:tailEnd/>
          </a:ln>
        </p:spPr>
      </p:pic>
      <p:pic>
        <p:nvPicPr>
          <p:cNvPr id="6" name="Picture 16" descr="uscga-very-large gray"/>
          <p:cNvPicPr>
            <a:picLocks noGrp="1" noChangeAspect="1" noChangeArrowheads="1"/>
          </p:cNvPicPr>
          <p:nvPr>
            <p:ph sz="quarter" idx="4294967295"/>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00971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23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r>
              <a:rPr lang="en-US" dirty="0"/>
              <a:t>Operating a Personal Watercraft</a:t>
            </a:r>
            <a:endParaRPr lang="en-US" sz="2400" dirty="0"/>
          </a:p>
        </p:txBody>
      </p:sp>
      <p:sp>
        <p:nvSpPr>
          <p:cNvPr id="146435" name="Rectangle 3"/>
          <p:cNvSpPr>
            <a:spLocks noGrp="1" noChangeArrowheads="1"/>
          </p:cNvSpPr>
          <p:nvPr>
            <p:ph sz="half" idx="1"/>
          </p:nvPr>
        </p:nvSpPr>
        <p:spPr>
          <a:xfrm>
            <a:off x="4724400" y="1447800"/>
            <a:ext cx="3200400" cy="4191000"/>
          </a:xfrm>
        </p:spPr>
        <p:txBody>
          <a:bodyPr/>
          <a:lstStyle/>
          <a:p>
            <a:pPr eaLnBrk="1" hangingPunct="1">
              <a:lnSpc>
                <a:spcPct val="105000"/>
              </a:lnSpc>
            </a:pPr>
            <a:r>
              <a:rPr lang="en-US" dirty="0">
                <a:latin typeface="Arial" charset="0"/>
                <a:cs typeface="Arial" charset="0"/>
              </a:rPr>
              <a:t>Look over both shoulders before making turns.</a:t>
            </a:r>
          </a:p>
        </p:txBody>
      </p:sp>
      <p:pic>
        <p:nvPicPr>
          <p:cNvPr id="146436" name="Picture 3" descr="pwc_look.jpg"/>
          <p:cNvPicPr>
            <a:picLocks noChangeAspect="1"/>
          </p:cNvPicPr>
          <p:nvPr/>
        </p:nvPicPr>
        <p:blipFill>
          <a:blip r:embed="rId3"/>
          <a:srcRect/>
          <a:stretch>
            <a:fillRect/>
          </a:stretch>
        </p:blipFill>
        <p:spPr bwMode="auto">
          <a:xfrm>
            <a:off x="1066800" y="1447800"/>
            <a:ext cx="3271838" cy="4137025"/>
          </a:xfrm>
          <a:prstGeom prst="rect">
            <a:avLst/>
          </a:prstGeom>
          <a:noFill/>
          <a:ln w="9525">
            <a:noFill/>
            <a:miter lim="800000"/>
            <a:headEnd/>
            <a:tailEnd/>
          </a:ln>
        </p:spPr>
      </p:pic>
      <p:pic>
        <p:nvPicPr>
          <p:cNvPr id="7" name="Picture 16" descr="uscga-very-large gray"/>
          <p:cNvPicPr>
            <a:picLocks noGrp="1" noChangeAspect="1" noChangeArrowheads="1"/>
          </p:cNvPicPr>
          <p:nvPr>
            <p:ph sz="quarter" idx="4294967295"/>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2031471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dirty="0"/>
              <a:t>Operating a Personal Watercraft</a:t>
            </a:r>
          </a:p>
        </p:txBody>
      </p:sp>
      <p:sp>
        <p:nvSpPr>
          <p:cNvPr id="143363" name="Content Placeholder 2"/>
          <p:cNvSpPr>
            <a:spLocks noGrp="1"/>
          </p:cNvSpPr>
          <p:nvPr>
            <p:ph idx="1"/>
          </p:nvPr>
        </p:nvSpPr>
        <p:spPr>
          <a:xfrm>
            <a:off x="457200" y="1600200"/>
            <a:ext cx="4191000" cy="4525963"/>
          </a:xfrm>
        </p:spPr>
        <p:txBody>
          <a:bodyPr/>
          <a:lstStyle/>
          <a:p>
            <a:pPr eaLnBrk="1" hangingPunct="1">
              <a:lnSpc>
                <a:spcPct val="105000"/>
              </a:lnSpc>
            </a:pPr>
            <a:r>
              <a:rPr lang="en-US" dirty="0">
                <a:latin typeface="Arial" charset="0"/>
                <a:cs typeface="Arial" charset="0"/>
              </a:rPr>
              <a:t>Inspect your electrical systems and perform “sniff test” after fueling.</a:t>
            </a:r>
          </a:p>
          <a:p>
            <a:pPr eaLnBrk="1" hangingPunct="1">
              <a:lnSpc>
                <a:spcPct val="105000"/>
              </a:lnSpc>
            </a:pPr>
            <a:r>
              <a:rPr lang="en-US" dirty="0">
                <a:latin typeface="Arial" charset="0"/>
                <a:cs typeface="Arial" charset="0"/>
              </a:rPr>
              <a:t>Avoid overloading.</a:t>
            </a:r>
          </a:p>
          <a:p>
            <a:pPr eaLnBrk="1" hangingPunct="1">
              <a:lnSpc>
                <a:spcPct val="105000"/>
              </a:lnSpc>
            </a:pPr>
            <a:r>
              <a:rPr lang="en-US" dirty="0">
                <a:latin typeface="Arial" charset="0"/>
                <a:cs typeface="Arial" charset="0"/>
              </a:rPr>
              <a:t>Know your limits and ride according to your abilities.</a:t>
            </a:r>
          </a:p>
          <a:p>
            <a:pPr eaLnBrk="1" hangingPunct="1">
              <a:lnSpc>
                <a:spcPct val="105000"/>
              </a:lnSpc>
            </a:pPr>
            <a:endParaRPr lang="en-US" dirty="0">
              <a:latin typeface="Arial" charset="0"/>
              <a:cs typeface="Arial" charset="0"/>
            </a:endParaRPr>
          </a:p>
        </p:txBody>
      </p:sp>
      <p:pic>
        <p:nvPicPr>
          <p:cNvPr id="145412" name="Picture 4" descr="PWC_sniff_test"/>
          <p:cNvPicPr>
            <a:picLocks noChangeAspect="1" noChangeArrowheads="1"/>
          </p:cNvPicPr>
          <p:nvPr/>
        </p:nvPicPr>
        <p:blipFill>
          <a:blip r:embed="rId3"/>
          <a:srcRect/>
          <a:stretch>
            <a:fillRect/>
          </a:stretch>
        </p:blipFill>
        <p:spPr bwMode="auto">
          <a:xfrm>
            <a:off x="4572000" y="1752600"/>
            <a:ext cx="4200525" cy="2776538"/>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24087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4"/>
          <p:cNvSpPr>
            <a:spLocks noGrp="1"/>
          </p:cNvSpPr>
          <p:nvPr>
            <p:ph type="title"/>
          </p:nvPr>
        </p:nvSpPr>
        <p:spPr/>
        <p:txBody>
          <a:bodyPr/>
          <a:lstStyle/>
          <a:p>
            <a:r>
              <a:rPr lang="en-US" dirty="0"/>
              <a:t>Engine Cut-Off Switches</a:t>
            </a:r>
          </a:p>
        </p:txBody>
      </p:sp>
      <p:sp>
        <p:nvSpPr>
          <p:cNvPr id="145411" name="Content Placeholder 5"/>
          <p:cNvSpPr>
            <a:spLocks noGrp="1"/>
          </p:cNvSpPr>
          <p:nvPr>
            <p:ph idx="1"/>
          </p:nvPr>
        </p:nvSpPr>
        <p:spPr>
          <a:xfrm>
            <a:off x="457200" y="1600201"/>
            <a:ext cx="8229600" cy="3733800"/>
          </a:xfrm>
        </p:spPr>
        <p:txBody>
          <a:bodyPr/>
          <a:lstStyle/>
          <a:p>
            <a:r>
              <a:rPr lang="en-US" dirty="0">
                <a:latin typeface="Arial" charset="0"/>
                <a:cs typeface="Arial" charset="0"/>
              </a:rPr>
              <a:t>Safety switch</a:t>
            </a:r>
          </a:p>
          <a:p>
            <a:r>
              <a:rPr lang="en-US" dirty="0">
                <a:latin typeface="Arial" charset="0"/>
                <a:cs typeface="Arial" charset="0"/>
              </a:rPr>
              <a:t>Lanyard</a:t>
            </a:r>
          </a:p>
          <a:p>
            <a:r>
              <a:rPr lang="en-US" dirty="0">
                <a:latin typeface="Arial" charset="0"/>
                <a:cs typeface="Arial" charset="0"/>
              </a:rPr>
              <a:t>Self-circling feature</a:t>
            </a:r>
          </a:p>
        </p:txBody>
      </p:sp>
      <p:pic>
        <p:nvPicPr>
          <p:cNvPr id="145412" name="Content Placeholder 6" descr="lanyard_pwc.jpg"/>
          <p:cNvPicPr>
            <a:picLocks noChangeAspect="1"/>
          </p:cNvPicPr>
          <p:nvPr/>
        </p:nvPicPr>
        <p:blipFill>
          <a:blip r:embed="rId3"/>
          <a:srcRect/>
          <a:stretch>
            <a:fillRect/>
          </a:stretch>
        </p:blipFill>
        <p:spPr bwMode="auto">
          <a:xfrm>
            <a:off x="4267200" y="1714500"/>
            <a:ext cx="3976688" cy="2781300"/>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
        <p:nvSpPr>
          <p:cNvPr id="2" name="TextBox 1"/>
          <p:cNvSpPr txBox="1"/>
          <p:nvPr/>
        </p:nvSpPr>
        <p:spPr>
          <a:xfrm>
            <a:off x="7696200" y="5715000"/>
            <a:ext cx="526782" cy="461665"/>
          </a:xfrm>
          <a:prstGeom prst="rect">
            <a:avLst/>
          </a:prstGeom>
          <a:noFill/>
        </p:spPr>
        <p:txBody>
          <a:bodyPr wrap="none" rtlCol="0">
            <a:spAutoFit/>
          </a:bodyPr>
          <a:lstStyle/>
          <a:p>
            <a:r>
              <a:rPr lang="en-US" sz="1200" b="1" dirty="0">
                <a:solidFill>
                  <a:srgbClr val="660066"/>
                </a:solidFill>
              </a:rPr>
              <a:t>Q-19</a:t>
            </a:r>
          </a:p>
          <a:p>
            <a:r>
              <a:rPr lang="en-US" sz="1200" b="1" dirty="0">
                <a:solidFill>
                  <a:srgbClr val="660066"/>
                </a:solidFill>
              </a:rPr>
              <a:t>Q-40</a:t>
            </a:r>
          </a:p>
        </p:txBody>
      </p:sp>
    </p:spTree>
    <p:extLst>
      <p:ext uri="{BB962C8B-B14F-4D97-AF65-F5344CB8AC3E}">
        <p14:creationId xmlns:p14="http://schemas.microsoft.com/office/powerpoint/2010/main" val="279726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54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5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dirty="0"/>
              <a:t>Changing Water Levels</a:t>
            </a:r>
          </a:p>
        </p:txBody>
      </p:sp>
      <p:sp>
        <p:nvSpPr>
          <p:cNvPr id="135171" name="Rectangle 3"/>
          <p:cNvSpPr>
            <a:spLocks noGrp="1" noChangeArrowheads="1"/>
          </p:cNvSpPr>
          <p:nvPr>
            <p:ph idx="1"/>
          </p:nvPr>
        </p:nvSpPr>
        <p:spPr>
          <a:xfrm>
            <a:off x="533400" y="1295400"/>
            <a:ext cx="8229600" cy="4525963"/>
          </a:xfrm>
        </p:spPr>
        <p:txBody>
          <a:bodyPr/>
          <a:lstStyle/>
          <a:p>
            <a:pPr eaLnBrk="1" hangingPunct="1"/>
            <a:r>
              <a:rPr lang="en-US" dirty="0">
                <a:latin typeface="Arial" charset="0"/>
                <a:cs typeface="Arial" charset="0"/>
              </a:rPr>
              <a:t>Be aware that water levels can change rapidly and cause hazards.</a:t>
            </a:r>
          </a:p>
          <a:p>
            <a:pPr lvl="1" eaLnBrk="1" hangingPunct="1"/>
            <a:r>
              <a:rPr lang="en-US" dirty="0">
                <a:latin typeface="Arial" charset="0"/>
                <a:cs typeface="Arial" charset="0"/>
              </a:rPr>
              <a:t>Running aground</a:t>
            </a:r>
          </a:p>
          <a:p>
            <a:pPr lvl="1" eaLnBrk="1" hangingPunct="1"/>
            <a:r>
              <a:rPr lang="en-US" dirty="0">
                <a:latin typeface="Arial" charset="0"/>
                <a:cs typeface="Arial" charset="0"/>
              </a:rPr>
              <a:t>Docking to a fixed pier</a:t>
            </a:r>
          </a:p>
          <a:p>
            <a:pPr eaLnBrk="1" hangingPunct="1"/>
            <a:r>
              <a:rPr lang="en-US" dirty="0">
                <a:latin typeface="Arial" charset="0"/>
                <a:cs typeface="Arial" charset="0"/>
              </a:rPr>
              <a:t>Learn about the tides when boating on coastal waters.</a:t>
            </a:r>
          </a:p>
          <a:p>
            <a:pPr lvl="1" eaLnBrk="1" hangingPunct="1"/>
            <a:r>
              <a:rPr lang="en-US" dirty="0">
                <a:latin typeface="Arial" charset="0"/>
                <a:cs typeface="Arial" charset="0"/>
              </a:rPr>
              <a:t>Fluctuating water levels</a:t>
            </a:r>
          </a:p>
          <a:p>
            <a:pPr lvl="1" eaLnBrk="1" hangingPunct="1"/>
            <a:r>
              <a:rPr lang="en-US" dirty="0">
                <a:latin typeface="Arial" charset="0"/>
                <a:cs typeface="Arial" charset="0"/>
              </a:rPr>
              <a:t>Strong tidal currents</a:t>
            </a:r>
          </a:p>
        </p:txBody>
      </p:sp>
      <p:pic>
        <p:nvPicPr>
          <p:cNvPr id="6"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18867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1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5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31262"/>
            <a:ext cx="8229600" cy="1143000"/>
          </a:xfrm>
        </p:spPr>
        <p:txBody>
          <a:bodyPr/>
          <a:lstStyle/>
          <a:p>
            <a:pPr eaLnBrk="1" hangingPunct="1"/>
            <a:r>
              <a:rPr lang="en-US" dirty="0"/>
              <a:t>Dams, Locks, and Bridges</a:t>
            </a:r>
            <a:endParaRPr lang="en-US" sz="2400" dirty="0"/>
          </a:p>
        </p:txBody>
      </p:sp>
      <p:sp>
        <p:nvSpPr>
          <p:cNvPr id="136195" name="Text Placeholder 3"/>
          <p:cNvSpPr>
            <a:spLocks noGrp="1"/>
          </p:cNvSpPr>
          <p:nvPr>
            <p:ph type="body" idx="1"/>
          </p:nvPr>
        </p:nvSpPr>
        <p:spPr>
          <a:xfrm>
            <a:off x="533400" y="1219200"/>
            <a:ext cx="8229600" cy="639762"/>
          </a:xfrm>
        </p:spPr>
        <p:txBody>
          <a:bodyPr/>
          <a:lstStyle/>
          <a:p>
            <a:pPr eaLnBrk="1" hangingPunct="1">
              <a:spcBef>
                <a:spcPts val="1800"/>
              </a:spcBef>
            </a:pPr>
            <a:r>
              <a:rPr lang="en-US" dirty="0">
                <a:latin typeface="Arial" charset="0"/>
                <a:cs typeface="Arial" charset="0"/>
              </a:rPr>
              <a:t>Bridges</a:t>
            </a:r>
          </a:p>
        </p:txBody>
      </p:sp>
      <p:sp>
        <p:nvSpPr>
          <p:cNvPr id="134148" name="Rectangle 3"/>
          <p:cNvSpPr>
            <a:spLocks noGrp="1" noChangeArrowheads="1"/>
          </p:cNvSpPr>
          <p:nvPr>
            <p:ph sz="half" idx="2"/>
          </p:nvPr>
        </p:nvSpPr>
        <p:spPr>
          <a:xfrm>
            <a:off x="457200" y="1752600"/>
            <a:ext cx="4495800" cy="3951288"/>
          </a:xfrm>
        </p:spPr>
        <p:txBody>
          <a:bodyPr/>
          <a:lstStyle/>
          <a:p>
            <a:pPr eaLnBrk="1" hangingPunct="1">
              <a:spcBef>
                <a:spcPts val="1800"/>
              </a:spcBef>
            </a:pPr>
            <a:r>
              <a:rPr lang="en-US" dirty="0">
                <a:latin typeface="Arial" charset="0"/>
                <a:cs typeface="Arial" charset="0"/>
              </a:rPr>
              <a:t>Reduce speed and proceed with caution.</a:t>
            </a:r>
          </a:p>
          <a:p>
            <a:pPr eaLnBrk="1" hangingPunct="1">
              <a:spcBef>
                <a:spcPts val="1800"/>
              </a:spcBef>
            </a:pPr>
            <a:r>
              <a:rPr lang="en-US" dirty="0">
                <a:latin typeface="Arial" charset="0"/>
                <a:cs typeface="Arial" charset="0"/>
              </a:rPr>
              <a:t>Check clearance before passing under a bridge.</a:t>
            </a:r>
          </a:p>
          <a:p>
            <a:pPr eaLnBrk="1" hangingPunct="1">
              <a:spcBef>
                <a:spcPts val="1800"/>
              </a:spcBef>
            </a:pPr>
            <a:r>
              <a:rPr lang="en-US" dirty="0">
                <a:latin typeface="Arial" charset="0"/>
                <a:cs typeface="Arial" charset="0"/>
              </a:rPr>
              <a:t>For drawbridges, contact the bridge operator.</a:t>
            </a:r>
          </a:p>
          <a:p>
            <a:pPr eaLnBrk="1" hangingPunct="1">
              <a:spcBef>
                <a:spcPts val="1800"/>
              </a:spcBef>
            </a:pPr>
            <a:r>
              <a:rPr lang="en-US" dirty="0">
                <a:latin typeface="Arial" charset="0"/>
                <a:cs typeface="Arial" charset="0"/>
              </a:rPr>
              <a:t>Watch for debris that collects around pilings.</a:t>
            </a:r>
          </a:p>
        </p:txBody>
      </p:sp>
      <p:pic>
        <p:nvPicPr>
          <p:cNvPr id="134149" name="Picture 3" descr="sailboat_bridge.jpg"/>
          <p:cNvPicPr>
            <a:picLocks noChangeAspect="1"/>
          </p:cNvPicPr>
          <p:nvPr/>
        </p:nvPicPr>
        <p:blipFill>
          <a:blip r:embed="rId3"/>
          <a:srcRect/>
          <a:stretch>
            <a:fillRect/>
          </a:stretch>
        </p:blipFill>
        <p:spPr bwMode="auto">
          <a:xfrm>
            <a:off x="5334000" y="1371600"/>
            <a:ext cx="3248025" cy="4359275"/>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64213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14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41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414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4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152400"/>
            <a:ext cx="8229600" cy="1143000"/>
          </a:xfrm>
        </p:spPr>
        <p:txBody>
          <a:bodyPr/>
          <a:lstStyle/>
          <a:p>
            <a:pPr eaLnBrk="1" hangingPunct="1"/>
            <a:r>
              <a:rPr lang="en-US" dirty="0"/>
              <a:t>Avoiding Propeller Strike Injuries</a:t>
            </a:r>
          </a:p>
        </p:txBody>
      </p:sp>
      <p:sp>
        <p:nvSpPr>
          <p:cNvPr id="146435" name="Rectangle 3"/>
          <p:cNvSpPr>
            <a:spLocks noGrp="1" noChangeArrowheads="1"/>
          </p:cNvSpPr>
          <p:nvPr>
            <p:ph idx="1"/>
          </p:nvPr>
        </p:nvSpPr>
        <p:spPr>
          <a:xfrm>
            <a:off x="533400" y="1219200"/>
            <a:ext cx="8229600" cy="4525963"/>
          </a:xfrm>
        </p:spPr>
        <p:txBody>
          <a:bodyPr/>
          <a:lstStyle/>
          <a:p>
            <a:pPr eaLnBrk="1" hangingPunct="1">
              <a:lnSpc>
                <a:spcPts val="2700"/>
              </a:lnSpc>
              <a:spcBef>
                <a:spcPts val="1200"/>
              </a:spcBef>
            </a:pPr>
            <a:r>
              <a:rPr lang="en-US" dirty="0">
                <a:latin typeface="Arial" charset="0"/>
                <a:cs typeface="Arial" charset="0"/>
              </a:rPr>
              <a:t>Turn off the engine when: </a:t>
            </a:r>
          </a:p>
          <a:p>
            <a:pPr lvl="1" eaLnBrk="1" hangingPunct="1">
              <a:lnSpc>
                <a:spcPts val="2700"/>
              </a:lnSpc>
            </a:pPr>
            <a:r>
              <a:rPr lang="en-US" dirty="0">
                <a:latin typeface="Arial" charset="0"/>
                <a:cs typeface="Arial" charset="0"/>
              </a:rPr>
              <a:t>Passengers are boarding or disembarking.</a:t>
            </a:r>
          </a:p>
          <a:p>
            <a:pPr lvl="1" eaLnBrk="1" hangingPunct="1">
              <a:lnSpc>
                <a:spcPts val="2700"/>
              </a:lnSpc>
            </a:pPr>
            <a:r>
              <a:rPr lang="en-US" dirty="0">
                <a:latin typeface="Arial" charset="0"/>
                <a:cs typeface="Arial" charset="0"/>
              </a:rPr>
              <a:t>Someone is in the water near the boat.</a:t>
            </a:r>
          </a:p>
          <a:p>
            <a:pPr eaLnBrk="1" hangingPunct="1">
              <a:lnSpc>
                <a:spcPts val="2700"/>
              </a:lnSpc>
              <a:spcBef>
                <a:spcPts val="1200"/>
              </a:spcBef>
            </a:pPr>
            <a:r>
              <a:rPr lang="en-US" dirty="0">
                <a:latin typeface="Arial" charset="0"/>
                <a:cs typeface="Arial" charset="0"/>
              </a:rPr>
              <a:t>Prevent passengers from being thrown overboard accidentally.</a:t>
            </a:r>
          </a:p>
          <a:p>
            <a:pPr lvl="1" eaLnBrk="1" hangingPunct="1">
              <a:lnSpc>
                <a:spcPts val="2700"/>
              </a:lnSpc>
            </a:pPr>
            <a:r>
              <a:rPr lang="en-US" dirty="0">
                <a:latin typeface="Arial" charset="0"/>
                <a:cs typeface="Arial" charset="0"/>
              </a:rPr>
              <a:t>Never start with the engine in gear. </a:t>
            </a:r>
          </a:p>
          <a:p>
            <a:pPr lvl="1" eaLnBrk="1" hangingPunct="1">
              <a:lnSpc>
                <a:spcPts val="2700"/>
              </a:lnSpc>
            </a:pPr>
            <a:r>
              <a:rPr lang="en-US" dirty="0">
                <a:latin typeface="Arial" charset="0"/>
                <a:cs typeface="Arial" charset="0"/>
              </a:rPr>
              <a:t>Never ride on the seat back, gunwale, transom, or bow.</a:t>
            </a:r>
          </a:p>
          <a:p>
            <a:pPr lvl="1" eaLnBrk="1" hangingPunct="1">
              <a:lnSpc>
                <a:spcPts val="2700"/>
              </a:lnSpc>
            </a:pPr>
            <a:r>
              <a:rPr lang="en-US" dirty="0">
                <a:latin typeface="Arial" charset="0"/>
                <a:cs typeface="Arial" charset="0"/>
              </a:rPr>
              <a:t>Make sure all passengers are properly seated.</a:t>
            </a:r>
          </a:p>
          <a:p>
            <a:pPr lvl="1" eaLnBrk="1" hangingPunct="1">
              <a:lnSpc>
                <a:spcPts val="2700"/>
              </a:lnSpc>
            </a:pPr>
            <a:r>
              <a:rPr lang="en-US" dirty="0">
                <a:latin typeface="Arial" charset="0"/>
                <a:cs typeface="Arial" charset="0"/>
              </a:rPr>
              <a:t>Assign someone to watch children</a:t>
            </a:r>
          </a:p>
          <a:p>
            <a:pPr marL="457200" lvl="1" indent="0" eaLnBrk="1" hangingPunct="1">
              <a:buNone/>
            </a:pPr>
            <a:r>
              <a:rPr lang="en-US" dirty="0">
                <a:latin typeface="Arial" charset="0"/>
                <a:cs typeface="Arial" charset="0"/>
              </a:rPr>
              <a:t>					</a:t>
            </a:r>
            <a:endParaRPr lang="en-US" sz="1200" dirty="0">
              <a:solidFill>
                <a:srgbClr val="660066"/>
              </a:solidFill>
              <a:latin typeface="Arial" charset="0"/>
              <a:cs typeface="Arial" charset="0"/>
            </a:endParaRPr>
          </a:p>
          <a:p>
            <a:pPr lvl="1" eaLnBrk="1" hangingPunct="1">
              <a:buFont typeface="Arial" charset="0"/>
              <a:buNone/>
            </a:pPr>
            <a:endParaRPr lang="en-US" dirty="0">
              <a:latin typeface="Arial" charset="0"/>
              <a:cs typeface="Arial" charset="0"/>
            </a:endParaRPr>
          </a:p>
        </p:txBody>
      </p:sp>
      <p:pic>
        <p:nvPicPr>
          <p:cNvPr id="5"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
        <p:nvSpPr>
          <p:cNvPr id="2" name="TextBox 1"/>
          <p:cNvSpPr txBox="1"/>
          <p:nvPr/>
        </p:nvSpPr>
        <p:spPr>
          <a:xfrm>
            <a:off x="8153400" y="5867400"/>
            <a:ext cx="526782" cy="276999"/>
          </a:xfrm>
          <a:prstGeom prst="rect">
            <a:avLst/>
          </a:prstGeom>
          <a:noFill/>
        </p:spPr>
        <p:txBody>
          <a:bodyPr wrap="none" rtlCol="0">
            <a:spAutoFit/>
          </a:bodyPr>
          <a:lstStyle/>
          <a:p>
            <a:r>
              <a:rPr lang="en-US" sz="1200" b="1" dirty="0">
                <a:solidFill>
                  <a:srgbClr val="660066"/>
                </a:solidFill>
              </a:rPr>
              <a:t>Q-32</a:t>
            </a:r>
          </a:p>
        </p:txBody>
      </p:sp>
    </p:spTree>
    <p:extLst>
      <p:ext uri="{BB962C8B-B14F-4D97-AF65-F5344CB8AC3E}">
        <p14:creationId xmlns:p14="http://schemas.microsoft.com/office/powerpoint/2010/main" val="220587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64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643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643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643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6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3"/>
          <p:cNvSpPr>
            <a:spLocks noGrp="1"/>
          </p:cNvSpPr>
          <p:nvPr>
            <p:ph type="title"/>
          </p:nvPr>
        </p:nvSpPr>
        <p:spPr/>
        <p:txBody>
          <a:bodyPr/>
          <a:lstStyle/>
          <a:p>
            <a:r>
              <a:rPr lang="en-US" dirty="0"/>
              <a:t>Navigation Rules</a:t>
            </a:r>
          </a:p>
        </p:txBody>
      </p:sp>
      <p:sp>
        <p:nvSpPr>
          <p:cNvPr id="113667" name="Text Placeholder 4"/>
          <p:cNvSpPr>
            <a:spLocks noGrp="1"/>
          </p:cNvSpPr>
          <p:nvPr>
            <p:ph type="body" idx="1"/>
          </p:nvPr>
        </p:nvSpPr>
        <p:spPr/>
        <p:txBody>
          <a:bodyPr/>
          <a:lstStyle/>
          <a:p>
            <a:r>
              <a:rPr lang="en-US" dirty="0">
                <a:latin typeface="Arial" charset="0"/>
                <a:cs typeface="Arial" charset="0"/>
              </a:rPr>
              <a:t>Three basic rules of navigation:</a:t>
            </a:r>
          </a:p>
        </p:txBody>
      </p:sp>
      <p:sp>
        <p:nvSpPr>
          <p:cNvPr id="111620" name="Content Placeholder 5"/>
          <p:cNvSpPr>
            <a:spLocks noGrp="1"/>
          </p:cNvSpPr>
          <p:nvPr>
            <p:ph sz="half" idx="2"/>
          </p:nvPr>
        </p:nvSpPr>
        <p:spPr>
          <a:xfrm>
            <a:off x="457200" y="2174875"/>
            <a:ext cx="5029200" cy="3951288"/>
          </a:xfrm>
        </p:spPr>
        <p:txBody>
          <a:bodyPr/>
          <a:lstStyle/>
          <a:p>
            <a:r>
              <a:rPr lang="en-US" dirty="0">
                <a:latin typeface="Arial" charset="0"/>
                <a:cs typeface="Arial" charset="0"/>
              </a:rPr>
              <a:t>Practice good seamanship.</a:t>
            </a:r>
          </a:p>
          <a:p>
            <a:r>
              <a:rPr lang="en-US" dirty="0">
                <a:latin typeface="Arial" charset="0"/>
                <a:cs typeface="Arial" charset="0"/>
              </a:rPr>
              <a:t>Keep a proper lookout.</a:t>
            </a:r>
          </a:p>
          <a:p>
            <a:r>
              <a:rPr lang="en-US" dirty="0">
                <a:latin typeface="Arial" charset="0"/>
                <a:cs typeface="Arial" charset="0"/>
              </a:rPr>
              <a:t>Maintain a safe speed.</a:t>
            </a:r>
          </a:p>
          <a:p>
            <a:pPr>
              <a:lnSpc>
                <a:spcPct val="90000"/>
              </a:lnSpc>
            </a:pPr>
            <a:r>
              <a:rPr lang="en-US" dirty="0">
                <a:latin typeface="Arial" charset="0"/>
                <a:cs typeface="Arial" charset="0"/>
              </a:rPr>
              <a:t>Departure from the rules is ok if necessary to avoid collision.</a:t>
            </a:r>
          </a:p>
        </p:txBody>
      </p:sp>
      <p:pic>
        <p:nvPicPr>
          <p:cNvPr id="8" name="Picture 7" descr="npo000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52600"/>
            <a:ext cx="2514600" cy="3790950"/>
          </a:xfrm>
          <a:prstGeom prst="rect">
            <a:avLst/>
          </a:prstGeom>
          <a:noFill/>
          <a:ln w="57150">
            <a:solidFill>
              <a:schemeClr val="hlink"/>
            </a:solidFill>
            <a:miter lim="800000"/>
            <a:headEnd/>
            <a:tailEnd/>
          </a:ln>
          <a:extLst>
            <a:ext uri="{909E8E84-426E-40dd-AFC4-6F175D3DCCD1}">
              <a14:hiddenFill xmlns="" xmlns:a14="http://schemas.microsoft.com/office/drawing/2010/main">
                <a:solidFill>
                  <a:srgbClr val="FFFFFF"/>
                </a:solidFill>
              </a14:hiddenFill>
            </a:ext>
          </a:extLst>
        </p:spPr>
      </p:pic>
      <p:pic>
        <p:nvPicPr>
          <p:cNvPr id="7" name="Picture 16" descr="uscga-very-large gra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
        <p:nvSpPr>
          <p:cNvPr id="2" name="TextBox 1"/>
          <p:cNvSpPr txBox="1"/>
          <p:nvPr/>
        </p:nvSpPr>
        <p:spPr>
          <a:xfrm>
            <a:off x="8166202" y="5791200"/>
            <a:ext cx="990600" cy="523220"/>
          </a:xfrm>
          <a:prstGeom prst="rect">
            <a:avLst/>
          </a:prstGeom>
          <a:noFill/>
        </p:spPr>
        <p:txBody>
          <a:bodyPr wrap="square" rtlCol="0">
            <a:spAutoFit/>
          </a:bodyPr>
          <a:lstStyle/>
          <a:p>
            <a:r>
              <a:rPr lang="en-US" sz="1400" b="1" dirty="0">
                <a:solidFill>
                  <a:srgbClr val="660066"/>
                </a:solidFill>
              </a:rPr>
              <a:t>Q-39</a:t>
            </a:r>
          </a:p>
          <a:p>
            <a:r>
              <a:rPr lang="en-US" sz="1400" b="1" dirty="0">
                <a:solidFill>
                  <a:srgbClr val="660066"/>
                </a:solidFill>
              </a:rPr>
              <a:t>Q-41</a:t>
            </a:r>
          </a:p>
        </p:txBody>
      </p:sp>
    </p:spTree>
    <p:extLst>
      <p:ext uri="{BB962C8B-B14F-4D97-AF65-F5344CB8AC3E}">
        <p14:creationId xmlns:p14="http://schemas.microsoft.com/office/powerpoint/2010/main" val="31049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6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US" dirty="0"/>
              <a:t>Avoiding Propeller Strike Injuries</a:t>
            </a:r>
            <a:endParaRPr lang="en-US" sz="2400" dirty="0"/>
          </a:p>
        </p:txBody>
      </p:sp>
      <p:sp>
        <p:nvSpPr>
          <p:cNvPr id="148483" name="Rectangle 3"/>
          <p:cNvSpPr>
            <a:spLocks noGrp="1" noChangeArrowheads="1"/>
          </p:cNvSpPr>
          <p:nvPr>
            <p:ph idx="1"/>
          </p:nvPr>
        </p:nvSpPr>
        <p:spPr/>
        <p:txBody>
          <a:bodyPr/>
          <a:lstStyle/>
          <a:p>
            <a:pPr eaLnBrk="1" hangingPunct="1">
              <a:lnSpc>
                <a:spcPct val="105000"/>
              </a:lnSpc>
            </a:pPr>
            <a:r>
              <a:rPr lang="en-US" dirty="0">
                <a:latin typeface="Arial" charset="0"/>
                <a:cs typeface="Arial" charset="0"/>
              </a:rPr>
              <a:t>Maintain a proper lookout for people in the water.</a:t>
            </a:r>
          </a:p>
          <a:p>
            <a:pPr lvl="1" eaLnBrk="1" hangingPunct="1">
              <a:lnSpc>
                <a:spcPct val="105000"/>
              </a:lnSpc>
            </a:pPr>
            <a:r>
              <a:rPr lang="en-US" dirty="0">
                <a:latin typeface="Arial" charset="0"/>
                <a:cs typeface="Arial" charset="0"/>
              </a:rPr>
              <a:t>Slow down when approaching congested areas and anchorages. </a:t>
            </a:r>
          </a:p>
          <a:p>
            <a:pPr lvl="1" eaLnBrk="1" hangingPunct="1">
              <a:lnSpc>
                <a:spcPct val="105000"/>
              </a:lnSpc>
            </a:pPr>
            <a:r>
              <a:rPr lang="en-US" dirty="0">
                <a:latin typeface="Arial" charset="0"/>
                <a:cs typeface="Arial" charset="0"/>
              </a:rPr>
              <a:t>Learn to recognize warning buoys.</a:t>
            </a:r>
          </a:p>
          <a:p>
            <a:pPr lvl="1" eaLnBrk="1" hangingPunct="1">
              <a:lnSpc>
                <a:spcPct val="105000"/>
              </a:lnSpc>
            </a:pPr>
            <a:r>
              <a:rPr lang="en-US" dirty="0">
                <a:latin typeface="Arial" charset="0"/>
                <a:cs typeface="Arial" charset="0"/>
              </a:rPr>
              <a:t>Keep the boat away from </a:t>
            </a:r>
            <a:br>
              <a:rPr lang="en-US" dirty="0">
                <a:latin typeface="Arial" charset="0"/>
                <a:cs typeface="Arial" charset="0"/>
              </a:rPr>
            </a:br>
            <a:r>
              <a:rPr lang="en-US" dirty="0">
                <a:latin typeface="Arial" charset="0"/>
                <a:cs typeface="Arial" charset="0"/>
              </a:rPr>
              <a:t>marked swimming and </a:t>
            </a:r>
            <a:br>
              <a:rPr lang="en-US" dirty="0">
                <a:latin typeface="Arial" charset="0"/>
                <a:cs typeface="Arial" charset="0"/>
              </a:rPr>
            </a:br>
            <a:r>
              <a:rPr lang="en-US" dirty="0">
                <a:latin typeface="Arial" charset="0"/>
                <a:cs typeface="Arial" charset="0"/>
              </a:rPr>
              <a:t>diving areas. </a:t>
            </a:r>
          </a:p>
        </p:txBody>
      </p:sp>
      <p:pic>
        <p:nvPicPr>
          <p:cNvPr id="148484" name="Picture 3" descr="flag_diver.jpg"/>
          <p:cNvPicPr>
            <a:picLocks noChangeAspect="1"/>
          </p:cNvPicPr>
          <p:nvPr/>
        </p:nvPicPr>
        <p:blipFill>
          <a:blip r:embed="rId3"/>
          <a:srcRect/>
          <a:stretch>
            <a:fillRect/>
          </a:stretch>
        </p:blipFill>
        <p:spPr bwMode="auto">
          <a:xfrm>
            <a:off x="5486400" y="3733800"/>
            <a:ext cx="1462088" cy="1838325"/>
          </a:xfrm>
          <a:prstGeom prst="rect">
            <a:avLst/>
          </a:prstGeom>
          <a:noFill/>
          <a:ln w="9525">
            <a:noFill/>
            <a:miter lim="800000"/>
            <a:headEnd/>
            <a:tailEnd/>
          </a:ln>
        </p:spPr>
      </p:pic>
      <p:pic>
        <p:nvPicPr>
          <p:cNvPr id="148485" name="Picture 4" descr="flag_alpha.jpg"/>
          <p:cNvPicPr>
            <a:picLocks noChangeAspect="1"/>
          </p:cNvPicPr>
          <p:nvPr/>
        </p:nvPicPr>
        <p:blipFill>
          <a:blip r:embed="rId4"/>
          <a:srcRect/>
          <a:stretch>
            <a:fillRect/>
          </a:stretch>
        </p:blipFill>
        <p:spPr bwMode="auto">
          <a:xfrm>
            <a:off x="6900863" y="3692525"/>
            <a:ext cx="1463675" cy="1838325"/>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24549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48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848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5"/>
          <p:cNvSpPr>
            <a:spLocks noGrp="1"/>
          </p:cNvSpPr>
          <p:nvPr>
            <p:ph type="title"/>
          </p:nvPr>
        </p:nvSpPr>
        <p:spPr/>
        <p:txBody>
          <a:bodyPr/>
          <a:lstStyle/>
          <a:p>
            <a:r>
              <a:rPr lang="en-US" dirty="0"/>
              <a:t>Avoiding Propeller Strike Injuries</a:t>
            </a:r>
          </a:p>
        </p:txBody>
      </p:sp>
      <p:sp>
        <p:nvSpPr>
          <p:cNvPr id="150531" name="Text Placeholder 6"/>
          <p:cNvSpPr>
            <a:spLocks noGrp="1"/>
          </p:cNvSpPr>
          <p:nvPr>
            <p:ph type="body" idx="1"/>
          </p:nvPr>
        </p:nvSpPr>
        <p:spPr/>
        <p:txBody>
          <a:bodyPr/>
          <a:lstStyle/>
          <a:p>
            <a:r>
              <a:rPr lang="en-US" dirty="0">
                <a:latin typeface="Arial" charset="0"/>
                <a:cs typeface="Arial" charset="0"/>
              </a:rPr>
              <a:t>Devices That Reduce Propeller Strikes</a:t>
            </a:r>
          </a:p>
        </p:txBody>
      </p:sp>
      <p:sp>
        <p:nvSpPr>
          <p:cNvPr id="149508" name="Content Placeholder 6"/>
          <p:cNvSpPr>
            <a:spLocks noGrp="1"/>
          </p:cNvSpPr>
          <p:nvPr>
            <p:ph sz="half" idx="2"/>
          </p:nvPr>
        </p:nvSpPr>
        <p:spPr>
          <a:xfrm>
            <a:off x="457200" y="2174875"/>
            <a:ext cx="2362200" cy="3951288"/>
          </a:xfrm>
        </p:spPr>
        <p:txBody>
          <a:bodyPr/>
          <a:lstStyle/>
          <a:p>
            <a:r>
              <a:rPr lang="en-US" dirty="0">
                <a:latin typeface="Arial" charset="0"/>
                <a:cs typeface="Arial" charset="0"/>
              </a:rPr>
              <a:t>Guards</a:t>
            </a:r>
          </a:p>
          <a:p>
            <a:r>
              <a:rPr lang="en-US" dirty="0">
                <a:latin typeface="Arial" charset="0"/>
                <a:cs typeface="Arial" charset="0"/>
              </a:rPr>
              <a:t>Propulsion</a:t>
            </a:r>
          </a:p>
          <a:p>
            <a:r>
              <a:rPr lang="en-US" dirty="0">
                <a:latin typeface="Arial" charset="0"/>
                <a:cs typeface="Arial" charset="0"/>
              </a:rPr>
              <a:t>Interlocks</a:t>
            </a:r>
          </a:p>
          <a:p>
            <a:r>
              <a:rPr lang="en-US" dirty="0">
                <a:latin typeface="Arial" charset="0"/>
                <a:cs typeface="Arial" charset="0"/>
              </a:rPr>
              <a:t>Sensors</a:t>
            </a:r>
          </a:p>
        </p:txBody>
      </p:sp>
      <p:pic>
        <p:nvPicPr>
          <p:cNvPr id="149509" name="Picture 4" descr="propeller_guard.jpg"/>
          <p:cNvPicPr>
            <a:picLocks noChangeAspect="1"/>
          </p:cNvPicPr>
          <p:nvPr/>
        </p:nvPicPr>
        <p:blipFill>
          <a:blip r:embed="rId3"/>
          <a:srcRect/>
          <a:stretch>
            <a:fillRect/>
          </a:stretch>
        </p:blipFill>
        <p:spPr bwMode="auto">
          <a:xfrm>
            <a:off x="3886200" y="2209800"/>
            <a:ext cx="2738438" cy="3276600"/>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
        <p:nvSpPr>
          <p:cNvPr id="2" name="TextBox 1"/>
          <p:cNvSpPr txBox="1"/>
          <p:nvPr/>
        </p:nvSpPr>
        <p:spPr>
          <a:xfrm>
            <a:off x="8231301" y="5783514"/>
            <a:ext cx="526782" cy="276999"/>
          </a:xfrm>
          <a:prstGeom prst="rect">
            <a:avLst/>
          </a:prstGeom>
          <a:noFill/>
        </p:spPr>
        <p:txBody>
          <a:bodyPr wrap="none" rtlCol="0">
            <a:spAutoFit/>
          </a:bodyPr>
          <a:lstStyle/>
          <a:p>
            <a:r>
              <a:rPr lang="en-US" sz="1200" b="1" dirty="0">
                <a:solidFill>
                  <a:srgbClr val="660066"/>
                </a:solidFill>
              </a:rPr>
              <a:t>Q-15</a:t>
            </a:r>
          </a:p>
        </p:txBody>
      </p:sp>
    </p:spTree>
    <p:extLst>
      <p:ext uri="{BB962C8B-B14F-4D97-AF65-F5344CB8AC3E}">
        <p14:creationId xmlns:p14="http://schemas.microsoft.com/office/powerpoint/2010/main" val="67300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5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950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950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95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984885"/>
          </a:xfrm>
          <a:prstGeom prst="rect">
            <a:avLst/>
          </a:prstGeom>
          <a:noFill/>
        </p:spPr>
        <p:txBody>
          <a:bodyPr wrap="square" rtlCol="0">
            <a:spAutoFit/>
          </a:bodyPr>
          <a:lstStyle/>
          <a:p>
            <a:pPr algn="ctr"/>
            <a:r>
              <a:rPr lang="en-US" sz="4000" b="1" dirty="0">
                <a:solidFill>
                  <a:srgbClr val="FF0000"/>
                </a:solidFill>
                <a:latin typeface="Arial Black" charset="0"/>
              </a:rPr>
              <a:t>Chapter 3 Review</a:t>
            </a:r>
            <a:endParaRPr lang="en-US" sz="4000" b="1" dirty="0">
              <a:solidFill>
                <a:srgbClr val="FF0000"/>
              </a:solidFill>
            </a:endParaRPr>
          </a:p>
          <a:p>
            <a:endParaRPr lang="en-US" dirty="0"/>
          </a:p>
        </p:txBody>
      </p:sp>
      <p:pic>
        <p:nvPicPr>
          <p:cNvPr id="4" name="Content Placeholder 5" descr="reviewtime.jpg"/>
          <p:cNvPicPr>
            <a:picLocks noGrp="1" noChangeAspect="1"/>
          </p:cNvPicPr>
          <p:nvPr>
            <p:ph idx="1"/>
          </p:nvPr>
        </p:nvPicPr>
        <p:blipFill>
          <a:blip r:embed="rId2">
            <a:extLst>
              <a:ext uri="{28A0092B-C50C-407E-A947-70E740481C1C}">
                <a14:useLocalDpi xmlns:a14="http://schemas.microsoft.com/office/drawing/2010/main" val="0"/>
              </a:ext>
            </a:extLst>
          </a:blip>
          <a:srcRect t="14158" b="14158"/>
          <a:stretch>
            <a:fillRect/>
          </a:stretch>
        </p:blipFill>
        <p:spPr>
          <a:xfrm>
            <a:off x="762000" y="1371600"/>
            <a:ext cx="7541779" cy="4343400"/>
          </a:xfrm>
        </p:spPr>
      </p:pic>
      <p:pic>
        <p:nvPicPr>
          <p:cNvPr id="5" name="Picture 16" descr="uscga-very-large gray"/>
          <p:cNvPicPr>
            <a:picLocks noGrp="1" noChangeAspect="1" noChangeArrowheads="1"/>
          </p:cNvPicPr>
          <p:nvPr>
            <p:ph sz="quarter" idx="4294967295"/>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2590359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rtlCol="0">
            <a:spAutoFit/>
          </a:bodyPr>
          <a:lstStyle/>
          <a:p>
            <a:pPr algn="ctr"/>
            <a:r>
              <a:rPr lang="en-US" sz="4000" dirty="0">
                <a:solidFill>
                  <a:srgbClr val="FF0000"/>
                </a:solidFill>
                <a:latin typeface="Arial Black" charset="0"/>
              </a:rPr>
              <a:t>Review Exercises</a:t>
            </a:r>
            <a:endParaRPr lang="en-US" sz="4000" dirty="0">
              <a:solidFill>
                <a:srgbClr val="FF0000"/>
              </a:solidFill>
            </a:endParaRPr>
          </a:p>
        </p:txBody>
      </p:sp>
      <p:sp>
        <p:nvSpPr>
          <p:cNvPr id="3" name="Rectangle 2"/>
          <p:cNvSpPr/>
          <p:nvPr/>
        </p:nvSpPr>
        <p:spPr>
          <a:xfrm>
            <a:off x="533400" y="1066800"/>
            <a:ext cx="7391400" cy="3754874"/>
          </a:xfrm>
          <a:prstGeom prst="rect">
            <a:avLst/>
          </a:prstGeom>
        </p:spPr>
        <p:txBody>
          <a:bodyPr wrap="square">
            <a:spAutoFit/>
          </a:bodyPr>
          <a:lstStyle/>
          <a:p>
            <a:r>
              <a:rPr lang="en-US" sz="2000" b="1" dirty="0">
                <a:solidFill>
                  <a:srgbClr val="0000FF"/>
                </a:solidFill>
              </a:rPr>
              <a:t>What is the best way to find out about hazards on a local waterway?</a:t>
            </a:r>
          </a:p>
          <a:p>
            <a:pPr lvl="1"/>
            <a:endParaRPr lang="en-US" sz="2400" b="1" dirty="0">
              <a:solidFill>
                <a:srgbClr val="0000FF"/>
              </a:solidFill>
            </a:endParaRPr>
          </a:p>
          <a:p>
            <a:pPr marL="914400" lvl="1" indent="-457200">
              <a:buAutoNum type="alphaLcPeriod"/>
            </a:pPr>
            <a:r>
              <a:rPr lang="en-US" sz="2000" b="1" dirty="0">
                <a:solidFill>
                  <a:srgbClr val="0000FF"/>
                </a:solidFill>
              </a:rPr>
              <a:t>Consult a nautical chart.</a:t>
            </a:r>
          </a:p>
          <a:p>
            <a:pPr lvl="1"/>
            <a:endParaRPr lang="en-US" sz="2000" b="1" dirty="0">
              <a:solidFill>
                <a:srgbClr val="0000FF"/>
              </a:solidFill>
            </a:endParaRPr>
          </a:p>
          <a:p>
            <a:pPr marL="914400" lvl="1" indent="-457200">
              <a:buAutoNum type="alphaLcPeriod" startAt="2"/>
            </a:pPr>
            <a:r>
              <a:rPr lang="en-US" sz="2000" b="1" dirty="0">
                <a:solidFill>
                  <a:srgbClr val="0000FF"/>
                </a:solidFill>
              </a:rPr>
              <a:t>Consult a topographical map.</a:t>
            </a: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a:solidFill>
                  <a:srgbClr val="0000FF"/>
                </a:solidFill>
              </a:rPr>
              <a:t>Ask someone who went there last.</a:t>
            </a:r>
          </a:p>
          <a:p>
            <a:pPr lvl="1">
              <a:lnSpc>
                <a:spcPct val="130000"/>
              </a:lnSpc>
            </a:pPr>
            <a:endParaRPr lang="en-US" sz="2000" b="1" dirty="0">
              <a:solidFill>
                <a:srgbClr val="0000FF"/>
              </a:solidFill>
            </a:endParaRPr>
          </a:p>
          <a:p>
            <a:pPr lvl="1"/>
            <a:r>
              <a:rPr lang="en-US" sz="2000" b="1" dirty="0">
                <a:solidFill>
                  <a:srgbClr val="0000FF"/>
                </a:solidFill>
              </a:rPr>
              <a:t>d.	Listen to your favorite radio station</a:t>
            </a:r>
            <a:r>
              <a:rPr lang="en-US" sz="2400" b="1" dirty="0">
                <a:solidFill>
                  <a:srgbClr val="0000FF"/>
                </a:solidFill>
              </a:rPr>
              <a:t>.</a:t>
            </a:r>
          </a:p>
          <a:p>
            <a:endParaRPr lang="en-US" dirty="0"/>
          </a:p>
        </p:txBody>
      </p:sp>
      <p:sp>
        <p:nvSpPr>
          <p:cNvPr id="6" name="Rectangle 9"/>
          <p:cNvSpPr>
            <a:spLocks noChangeArrowheads="1"/>
          </p:cNvSpPr>
          <p:nvPr/>
        </p:nvSpPr>
        <p:spPr bwMode="auto">
          <a:xfrm>
            <a:off x="533400" y="1905000"/>
            <a:ext cx="7086600" cy="8382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405795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rtlCol="0">
            <a:spAutoFit/>
          </a:bodyPr>
          <a:lstStyle/>
          <a:p>
            <a:pPr algn="ctr"/>
            <a:r>
              <a:rPr lang="en-US" sz="4000" dirty="0">
                <a:solidFill>
                  <a:srgbClr val="FF0000"/>
                </a:solidFill>
                <a:latin typeface="Arial Black" charset="0"/>
              </a:rPr>
              <a:t>Review Exercises</a:t>
            </a:r>
            <a:endParaRPr lang="en-US" sz="4000" dirty="0">
              <a:solidFill>
                <a:srgbClr val="FF0000"/>
              </a:solidFill>
            </a:endParaRPr>
          </a:p>
        </p:txBody>
      </p:sp>
      <p:sp>
        <p:nvSpPr>
          <p:cNvPr id="3" name="Rectangle 2"/>
          <p:cNvSpPr/>
          <p:nvPr/>
        </p:nvSpPr>
        <p:spPr>
          <a:xfrm>
            <a:off x="533400" y="1066800"/>
            <a:ext cx="7391400" cy="3447098"/>
          </a:xfrm>
          <a:prstGeom prst="rect">
            <a:avLst/>
          </a:prstGeom>
        </p:spPr>
        <p:txBody>
          <a:bodyPr wrap="square">
            <a:spAutoFit/>
          </a:bodyPr>
          <a:lstStyle/>
          <a:p>
            <a:r>
              <a:rPr lang="en-US" sz="2000" b="1" dirty="0">
                <a:solidFill>
                  <a:srgbClr val="0000FF"/>
                </a:solidFill>
              </a:rPr>
              <a:t>How can propeller strike accidents be avoided?</a:t>
            </a:r>
          </a:p>
          <a:p>
            <a:pPr lvl="1"/>
            <a:endParaRPr lang="en-US" sz="2400" b="1" dirty="0">
              <a:solidFill>
                <a:srgbClr val="0000FF"/>
              </a:solidFill>
            </a:endParaRPr>
          </a:p>
          <a:p>
            <a:pPr marL="914400" lvl="1" indent="-457200">
              <a:buAutoNum type="alphaLcPeriod"/>
            </a:pPr>
            <a:r>
              <a:rPr lang="en-US" sz="2000" b="1" dirty="0">
                <a:solidFill>
                  <a:srgbClr val="0000FF"/>
                </a:solidFill>
              </a:rPr>
              <a:t>Turn on the engine when passengers are boarding.</a:t>
            </a:r>
          </a:p>
          <a:p>
            <a:pPr lvl="1"/>
            <a:endParaRPr lang="en-US" sz="2000" b="1" dirty="0">
              <a:solidFill>
                <a:srgbClr val="0000FF"/>
              </a:solidFill>
            </a:endParaRPr>
          </a:p>
          <a:p>
            <a:pPr marL="914400" lvl="1" indent="-457200">
              <a:buAutoNum type="alphaLcPeriod" startAt="2"/>
            </a:pPr>
            <a:r>
              <a:rPr lang="en-US" sz="2000" b="1" dirty="0">
                <a:solidFill>
                  <a:srgbClr val="0000FF"/>
                </a:solidFill>
              </a:rPr>
              <a:t>Let passengers ride on the bow while underway.</a:t>
            </a: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a:solidFill>
                  <a:srgbClr val="0000FF"/>
                </a:solidFill>
              </a:rPr>
              <a:t>Turn off the engine when passengers are boarding.</a:t>
            </a:r>
          </a:p>
          <a:p>
            <a:pPr lvl="1">
              <a:lnSpc>
                <a:spcPct val="130000"/>
              </a:lnSpc>
            </a:pPr>
            <a:endParaRPr lang="en-US" sz="2000" b="1" dirty="0">
              <a:solidFill>
                <a:srgbClr val="0000FF"/>
              </a:solidFill>
            </a:endParaRPr>
          </a:p>
          <a:p>
            <a:pPr lvl="1"/>
            <a:r>
              <a:rPr lang="en-US" sz="2000" b="1" dirty="0">
                <a:solidFill>
                  <a:srgbClr val="0000FF"/>
                </a:solidFill>
              </a:rPr>
              <a:t>d.	Have children watch out for each other</a:t>
            </a:r>
            <a:r>
              <a:rPr lang="en-US" sz="2400" b="1" dirty="0">
                <a:solidFill>
                  <a:srgbClr val="0000FF"/>
                </a:solidFill>
              </a:rPr>
              <a:t>.</a:t>
            </a:r>
          </a:p>
          <a:p>
            <a:endParaRPr lang="en-US" dirty="0"/>
          </a:p>
        </p:txBody>
      </p:sp>
      <p:sp>
        <p:nvSpPr>
          <p:cNvPr id="6" name="Rectangle 9"/>
          <p:cNvSpPr>
            <a:spLocks noChangeArrowheads="1"/>
          </p:cNvSpPr>
          <p:nvPr/>
        </p:nvSpPr>
        <p:spPr bwMode="auto">
          <a:xfrm>
            <a:off x="990600" y="2743200"/>
            <a:ext cx="7086600" cy="8382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267838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rtlCol="0">
            <a:spAutoFit/>
          </a:bodyPr>
          <a:lstStyle/>
          <a:p>
            <a:pPr algn="ctr"/>
            <a:r>
              <a:rPr lang="en-US" sz="4000" dirty="0">
                <a:solidFill>
                  <a:srgbClr val="FF0000"/>
                </a:solidFill>
                <a:latin typeface="Arial Black" charset="0"/>
              </a:rPr>
              <a:t>Review Exercises</a:t>
            </a:r>
            <a:endParaRPr lang="en-US" sz="4000" dirty="0">
              <a:solidFill>
                <a:srgbClr val="FF0000"/>
              </a:solidFill>
            </a:endParaRPr>
          </a:p>
        </p:txBody>
      </p:sp>
      <p:sp>
        <p:nvSpPr>
          <p:cNvPr id="3" name="Rectangle 2"/>
          <p:cNvSpPr/>
          <p:nvPr/>
        </p:nvSpPr>
        <p:spPr>
          <a:xfrm>
            <a:off x="533400" y="1066800"/>
            <a:ext cx="7391400" cy="4370427"/>
          </a:xfrm>
          <a:prstGeom prst="rect">
            <a:avLst/>
          </a:prstGeom>
        </p:spPr>
        <p:txBody>
          <a:bodyPr wrap="square">
            <a:spAutoFit/>
          </a:bodyPr>
          <a:lstStyle/>
          <a:p>
            <a:r>
              <a:rPr lang="en-US" sz="2000" b="1" dirty="0">
                <a:solidFill>
                  <a:srgbClr val="0000FF"/>
                </a:solidFill>
              </a:rPr>
              <a:t>What is the main function on an engine cut-off switch?</a:t>
            </a:r>
          </a:p>
          <a:p>
            <a:pPr lvl="1"/>
            <a:endParaRPr lang="en-US" sz="2400" b="1" dirty="0">
              <a:solidFill>
                <a:srgbClr val="0000FF"/>
              </a:solidFill>
            </a:endParaRPr>
          </a:p>
          <a:p>
            <a:pPr marL="914400" lvl="1" indent="-457200">
              <a:buAutoNum type="alphaLcPeriod"/>
            </a:pPr>
            <a:r>
              <a:rPr lang="en-US" sz="2000" b="1" dirty="0">
                <a:solidFill>
                  <a:srgbClr val="0000FF"/>
                </a:solidFill>
              </a:rPr>
              <a:t>To shut off the engine if the operator is thrown overboard.</a:t>
            </a:r>
          </a:p>
          <a:p>
            <a:pPr lvl="1"/>
            <a:endParaRPr lang="en-US" sz="2000" b="1" dirty="0">
              <a:solidFill>
                <a:srgbClr val="0000FF"/>
              </a:solidFill>
            </a:endParaRPr>
          </a:p>
          <a:p>
            <a:pPr marL="914400" lvl="1" indent="-457200">
              <a:buAutoNum type="alphaLcPeriod" startAt="2"/>
            </a:pPr>
            <a:r>
              <a:rPr lang="en-US" sz="2000" b="1" dirty="0">
                <a:solidFill>
                  <a:srgbClr val="0000FF"/>
                </a:solidFill>
              </a:rPr>
              <a:t>To shut off the engine when the PWC or boat is beached.</a:t>
            </a: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a:solidFill>
                  <a:srgbClr val="0000FF"/>
                </a:solidFill>
              </a:rPr>
              <a:t>To prevent operation by unauthorized persons.</a:t>
            </a:r>
          </a:p>
          <a:p>
            <a:pPr lvl="1">
              <a:lnSpc>
                <a:spcPct val="130000"/>
              </a:lnSpc>
            </a:pPr>
            <a:endParaRPr lang="en-US" sz="2000" b="1" dirty="0">
              <a:solidFill>
                <a:srgbClr val="0000FF"/>
              </a:solidFill>
            </a:endParaRPr>
          </a:p>
          <a:p>
            <a:pPr lvl="1"/>
            <a:r>
              <a:rPr lang="en-US" sz="2000" b="1" dirty="0">
                <a:solidFill>
                  <a:srgbClr val="0000FF"/>
                </a:solidFill>
              </a:rPr>
              <a:t>d.	To prevent theft when the PWC or boat is left 	unattended</a:t>
            </a:r>
            <a:r>
              <a:rPr lang="en-US" sz="2400" b="1" dirty="0">
                <a:solidFill>
                  <a:srgbClr val="0000FF"/>
                </a:solidFill>
              </a:rPr>
              <a:t>.</a:t>
            </a:r>
          </a:p>
          <a:p>
            <a:endParaRPr lang="en-US" dirty="0"/>
          </a:p>
        </p:txBody>
      </p:sp>
      <p:sp>
        <p:nvSpPr>
          <p:cNvPr id="6" name="Rectangle 9"/>
          <p:cNvSpPr>
            <a:spLocks noChangeArrowheads="1"/>
          </p:cNvSpPr>
          <p:nvPr/>
        </p:nvSpPr>
        <p:spPr bwMode="auto">
          <a:xfrm>
            <a:off x="914400" y="1676400"/>
            <a:ext cx="7086600" cy="8382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71406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rtlCol="0">
            <a:spAutoFit/>
          </a:bodyPr>
          <a:lstStyle/>
          <a:p>
            <a:pPr algn="ctr"/>
            <a:r>
              <a:rPr lang="en-US" sz="4000" dirty="0">
                <a:solidFill>
                  <a:srgbClr val="FF0000"/>
                </a:solidFill>
                <a:latin typeface="Arial Black" charset="0"/>
              </a:rPr>
              <a:t>Review Exercises</a:t>
            </a:r>
            <a:endParaRPr lang="en-US" sz="4000" dirty="0">
              <a:solidFill>
                <a:srgbClr val="FF0000"/>
              </a:solidFill>
            </a:endParaRPr>
          </a:p>
        </p:txBody>
      </p:sp>
      <p:sp>
        <p:nvSpPr>
          <p:cNvPr id="3" name="Rectangle 2"/>
          <p:cNvSpPr/>
          <p:nvPr/>
        </p:nvSpPr>
        <p:spPr>
          <a:xfrm>
            <a:off x="533400" y="1066800"/>
            <a:ext cx="7391400" cy="3754874"/>
          </a:xfrm>
          <a:prstGeom prst="rect">
            <a:avLst/>
          </a:prstGeom>
        </p:spPr>
        <p:txBody>
          <a:bodyPr wrap="square">
            <a:spAutoFit/>
          </a:bodyPr>
          <a:lstStyle/>
          <a:p>
            <a:r>
              <a:rPr lang="en-US" sz="2000" b="1" dirty="0">
                <a:solidFill>
                  <a:srgbClr val="0000FF"/>
                </a:solidFill>
              </a:rPr>
              <a:t>When two vessels are operating in the same general area, who is responsible for avoiding collision?</a:t>
            </a:r>
          </a:p>
          <a:p>
            <a:pPr lvl="1"/>
            <a:endParaRPr lang="en-US" sz="2400" b="1" dirty="0">
              <a:solidFill>
                <a:srgbClr val="0000FF"/>
              </a:solidFill>
            </a:endParaRPr>
          </a:p>
          <a:p>
            <a:pPr marL="914400" lvl="1" indent="-457200">
              <a:buAutoNum type="alphaLcPeriod"/>
            </a:pPr>
            <a:r>
              <a:rPr lang="en-US" sz="2000" b="1" dirty="0">
                <a:solidFill>
                  <a:srgbClr val="0000FF"/>
                </a:solidFill>
              </a:rPr>
              <a:t>The operators of both vessels.</a:t>
            </a:r>
          </a:p>
          <a:p>
            <a:pPr lvl="1"/>
            <a:endParaRPr lang="en-US" sz="2000" b="1" dirty="0">
              <a:solidFill>
                <a:srgbClr val="0000FF"/>
              </a:solidFill>
            </a:endParaRPr>
          </a:p>
          <a:p>
            <a:pPr marL="914400" lvl="1" indent="-457200">
              <a:buAutoNum type="alphaLcPeriod" startAt="2"/>
            </a:pPr>
            <a:r>
              <a:rPr lang="en-US" sz="2000" b="1" dirty="0">
                <a:solidFill>
                  <a:srgbClr val="0000FF"/>
                </a:solidFill>
              </a:rPr>
              <a:t>The operator of the stand-on vessel.</a:t>
            </a: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a:solidFill>
                  <a:srgbClr val="0000FF"/>
                </a:solidFill>
              </a:rPr>
              <a:t>The operator of the give-way vessel.</a:t>
            </a:r>
          </a:p>
          <a:p>
            <a:pPr lvl="1">
              <a:lnSpc>
                <a:spcPct val="130000"/>
              </a:lnSpc>
            </a:pPr>
            <a:endParaRPr lang="en-US" sz="2000" b="1" dirty="0">
              <a:solidFill>
                <a:srgbClr val="0000FF"/>
              </a:solidFill>
            </a:endParaRPr>
          </a:p>
          <a:p>
            <a:pPr lvl="1"/>
            <a:r>
              <a:rPr lang="en-US" sz="2000" b="1" dirty="0">
                <a:solidFill>
                  <a:srgbClr val="0000FF"/>
                </a:solidFill>
              </a:rPr>
              <a:t>d.	The operator of the smaller vessel</a:t>
            </a:r>
            <a:r>
              <a:rPr lang="en-US" sz="2400" b="1" dirty="0">
                <a:solidFill>
                  <a:srgbClr val="0000FF"/>
                </a:solidFill>
              </a:rPr>
              <a:t>.</a:t>
            </a:r>
          </a:p>
          <a:p>
            <a:endParaRPr lang="en-US" dirty="0"/>
          </a:p>
        </p:txBody>
      </p:sp>
      <p:sp>
        <p:nvSpPr>
          <p:cNvPr id="6" name="Rectangle 9"/>
          <p:cNvSpPr>
            <a:spLocks noChangeArrowheads="1"/>
          </p:cNvSpPr>
          <p:nvPr/>
        </p:nvSpPr>
        <p:spPr bwMode="auto">
          <a:xfrm>
            <a:off x="838200" y="1828800"/>
            <a:ext cx="6934200" cy="8382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00603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rtlCol="0">
            <a:spAutoFit/>
          </a:bodyPr>
          <a:lstStyle/>
          <a:p>
            <a:pPr algn="ctr"/>
            <a:r>
              <a:rPr lang="en-US" sz="4000" dirty="0">
                <a:solidFill>
                  <a:srgbClr val="FF0000"/>
                </a:solidFill>
                <a:latin typeface="Arial Black" charset="0"/>
              </a:rPr>
              <a:t>Review Exercises</a:t>
            </a:r>
            <a:endParaRPr lang="en-US" sz="4000" dirty="0">
              <a:solidFill>
                <a:srgbClr val="FF0000"/>
              </a:solidFill>
            </a:endParaRPr>
          </a:p>
        </p:txBody>
      </p:sp>
      <p:sp>
        <p:nvSpPr>
          <p:cNvPr id="3" name="Rectangle 2"/>
          <p:cNvSpPr/>
          <p:nvPr/>
        </p:nvSpPr>
        <p:spPr>
          <a:xfrm>
            <a:off x="533400" y="1066800"/>
            <a:ext cx="7391400" cy="3754874"/>
          </a:xfrm>
          <a:prstGeom prst="rect">
            <a:avLst/>
          </a:prstGeom>
        </p:spPr>
        <p:txBody>
          <a:bodyPr wrap="square">
            <a:spAutoFit/>
          </a:bodyPr>
          <a:lstStyle/>
          <a:p>
            <a:r>
              <a:rPr lang="en-US" sz="2000" b="1" dirty="0">
                <a:solidFill>
                  <a:srgbClr val="0000FF"/>
                </a:solidFill>
              </a:rPr>
              <a:t>What is indicated by a white marker with an orange crossed diamond and black lettering?</a:t>
            </a:r>
          </a:p>
          <a:p>
            <a:pPr lvl="1"/>
            <a:endParaRPr lang="en-US" sz="2400" b="1" dirty="0">
              <a:solidFill>
                <a:srgbClr val="0000FF"/>
              </a:solidFill>
            </a:endParaRPr>
          </a:p>
          <a:p>
            <a:pPr marL="914400" lvl="1" indent="-457200">
              <a:buAutoNum type="alphaLcPeriod"/>
            </a:pPr>
            <a:r>
              <a:rPr lang="en-US" sz="2000" b="1" dirty="0">
                <a:solidFill>
                  <a:srgbClr val="0000FF"/>
                </a:solidFill>
              </a:rPr>
              <a:t>Exclusion or keep-out area, such as a dam.</a:t>
            </a:r>
          </a:p>
          <a:p>
            <a:pPr lvl="1"/>
            <a:endParaRPr lang="en-US" sz="2000" b="1" dirty="0">
              <a:solidFill>
                <a:srgbClr val="0000FF"/>
              </a:solidFill>
            </a:endParaRPr>
          </a:p>
          <a:p>
            <a:pPr marL="914400" lvl="1" indent="-457200">
              <a:buAutoNum type="alphaLcPeriod" startAt="2"/>
            </a:pPr>
            <a:r>
              <a:rPr lang="en-US" sz="2000" b="1" dirty="0">
                <a:solidFill>
                  <a:srgbClr val="0000FF"/>
                </a:solidFill>
              </a:rPr>
              <a:t>Controlled area, such as a no-wake zone.</a:t>
            </a: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a:solidFill>
                  <a:srgbClr val="0000FF"/>
                </a:solidFill>
              </a:rPr>
              <a:t>Information, such as places to find food or fuel.</a:t>
            </a:r>
          </a:p>
          <a:p>
            <a:pPr lvl="1">
              <a:lnSpc>
                <a:spcPct val="130000"/>
              </a:lnSpc>
            </a:pPr>
            <a:endParaRPr lang="en-US" sz="2000" b="1" dirty="0">
              <a:solidFill>
                <a:srgbClr val="0000FF"/>
              </a:solidFill>
            </a:endParaRPr>
          </a:p>
          <a:p>
            <a:pPr lvl="1"/>
            <a:r>
              <a:rPr lang="en-US" sz="2000" b="1" dirty="0">
                <a:solidFill>
                  <a:srgbClr val="0000FF"/>
                </a:solidFill>
              </a:rPr>
              <a:t>d.	Danger or hazard, such as rocks</a:t>
            </a:r>
            <a:r>
              <a:rPr lang="en-US" sz="2400" b="1" dirty="0">
                <a:solidFill>
                  <a:srgbClr val="0000FF"/>
                </a:solidFill>
              </a:rPr>
              <a:t>.</a:t>
            </a:r>
          </a:p>
          <a:p>
            <a:endParaRPr lang="en-US" dirty="0"/>
          </a:p>
        </p:txBody>
      </p:sp>
      <p:sp>
        <p:nvSpPr>
          <p:cNvPr id="6" name="Rectangle 9"/>
          <p:cNvSpPr>
            <a:spLocks noChangeArrowheads="1"/>
          </p:cNvSpPr>
          <p:nvPr/>
        </p:nvSpPr>
        <p:spPr bwMode="auto">
          <a:xfrm>
            <a:off x="838200" y="1828800"/>
            <a:ext cx="6934200" cy="8382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172994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rtlCol="0">
            <a:spAutoFit/>
          </a:bodyPr>
          <a:lstStyle/>
          <a:p>
            <a:pPr algn="ctr"/>
            <a:r>
              <a:rPr lang="en-US" sz="4000" dirty="0">
                <a:solidFill>
                  <a:srgbClr val="FF0000"/>
                </a:solidFill>
                <a:latin typeface="Arial Black" charset="0"/>
              </a:rPr>
              <a:t>Review Exercises</a:t>
            </a:r>
            <a:endParaRPr lang="en-US" sz="4000" dirty="0">
              <a:solidFill>
                <a:srgbClr val="FF0000"/>
              </a:solidFill>
            </a:endParaRPr>
          </a:p>
        </p:txBody>
      </p:sp>
      <p:sp>
        <p:nvSpPr>
          <p:cNvPr id="3" name="Rectangle 2"/>
          <p:cNvSpPr/>
          <p:nvPr/>
        </p:nvSpPr>
        <p:spPr>
          <a:xfrm>
            <a:off x="533400" y="1066800"/>
            <a:ext cx="7391400" cy="3754874"/>
          </a:xfrm>
          <a:prstGeom prst="rect">
            <a:avLst/>
          </a:prstGeom>
        </p:spPr>
        <p:txBody>
          <a:bodyPr wrap="square">
            <a:spAutoFit/>
          </a:bodyPr>
          <a:lstStyle/>
          <a:p>
            <a:r>
              <a:rPr lang="en-US" sz="2000" b="1" dirty="0">
                <a:solidFill>
                  <a:srgbClr val="0000FF"/>
                </a:solidFill>
              </a:rPr>
              <a:t>Which action may cause the loss of steering ability in a PWC?</a:t>
            </a:r>
          </a:p>
          <a:p>
            <a:pPr lvl="1"/>
            <a:endParaRPr lang="en-US" sz="2400" b="1" dirty="0">
              <a:solidFill>
                <a:srgbClr val="0000FF"/>
              </a:solidFill>
            </a:endParaRPr>
          </a:p>
          <a:p>
            <a:pPr marL="914400" lvl="1" indent="-457200">
              <a:buAutoNum type="alphaLcPeriod"/>
            </a:pPr>
            <a:r>
              <a:rPr lang="en-US" sz="2000" b="1" dirty="0">
                <a:solidFill>
                  <a:srgbClr val="0000FF"/>
                </a:solidFill>
              </a:rPr>
              <a:t>Running at maximum throttle.</a:t>
            </a:r>
          </a:p>
          <a:p>
            <a:pPr lvl="1"/>
            <a:endParaRPr lang="en-US" sz="2000" b="1" dirty="0">
              <a:solidFill>
                <a:srgbClr val="0000FF"/>
              </a:solidFill>
            </a:endParaRPr>
          </a:p>
          <a:p>
            <a:pPr marL="914400" lvl="1" indent="-457200">
              <a:buAutoNum type="alphaLcPeriod" startAt="2"/>
            </a:pPr>
            <a:r>
              <a:rPr lang="en-US" sz="2000" b="1" dirty="0">
                <a:solidFill>
                  <a:srgbClr val="0000FF"/>
                </a:solidFill>
              </a:rPr>
              <a:t>Letting off the throttle control.</a:t>
            </a: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a:solidFill>
                  <a:srgbClr val="0000FF"/>
                </a:solidFill>
              </a:rPr>
              <a:t>Over-steering.</a:t>
            </a:r>
          </a:p>
          <a:p>
            <a:pPr lvl="1">
              <a:lnSpc>
                <a:spcPct val="130000"/>
              </a:lnSpc>
            </a:pPr>
            <a:endParaRPr lang="en-US" sz="2000" b="1" dirty="0">
              <a:solidFill>
                <a:srgbClr val="0000FF"/>
              </a:solidFill>
            </a:endParaRPr>
          </a:p>
          <a:p>
            <a:pPr lvl="1"/>
            <a:r>
              <a:rPr lang="en-US" sz="2000" b="1" dirty="0">
                <a:solidFill>
                  <a:srgbClr val="0000FF"/>
                </a:solidFill>
              </a:rPr>
              <a:t>d.	Under-steering</a:t>
            </a:r>
            <a:r>
              <a:rPr lang="en-US" sz="2400" b="1" dirty="0">
                <a:solidFill>
                  <a:srgbClr val="0000FF"/>
                </a:solidFill>
              </a:rPr>
              <a:t>.</a:t>
            </a:r>
          </a:p>
          <a:p>
            <a:endParaRPr lang="en-US" dirty="0"/>
          </a:p>
        </p:txBody>
      </p:sp>
      <p:sp>
        <p:nvSpPr>
          <p:cNvPr id="6" name="Rectangle 9"/>
          <p:cNvSpPr>
            <a:spLocks noChangeArrowheads="1"/>
          </p:cNvSpPr>
          <p:nvPr/>
        </p:nvSpPr>
        <p:spPr bwMode="auto">
          <a:xfrm>
            <a:off x="762000" y="2514600"/>
            <a:ext cx="6934200" cy="8382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75934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rtlCol="0">
            <a:spAutoFit/>
          </a:bodyPr>
          <a:lstStyle/>
          <a:p>
            <a:pPr algn="ctr"/>
            <a:r>
              <a:rPr lang="en-US" sz="4000" dirty="0">
                <a:solidFill>
                  <a:srgbClr val="FF0000"/>
                </a:solidFill>
                <a:latin typeface="Arial Black" charset="0"/>
              </a:rPr>
              <a:t>Review Exercises</a:t>
            </a:r>
            <a:endParaRPr lang="en-US" sz="4000" dirty="0">
              <a:solidFill>
                <a:srgbClr val="FF0000"/>
              </a:solidFill>
            </a:endParaRPr>
          </a:p>
        </p:txBody>
      </p:sp>
      <p:sp>
        <p:nvSpPr>
          <p:cNvPr id="3" name="Rectangle 2"/>
          <p:cNvSpPr/>
          <p:nvPr/>
        </p:nvSpPr>
        <p:spPr>
          <a:xfrm>
            <a:off x="533400" y="1066800"/>
            <a:ext cx="7391400" cy="3447098"/>
          </a:xfrm>
          <a:prstGeom prst="rect">
            <a:avLst/>
          </a:prstGeom>
        </p:spPr>
        <p:txBody>
          <a:bodyPr wrap="square">
            <a:spAutoFit/>
          </a:bodyPr>
          <a:lstStyle/>
          <a:p>
            <a:r>
              <a:rPr lang="en-US" sz="2000" b="1" dirty="0">
                <a:solidFill>
                  <a:srgbClr val="0000FF"/>
                </a:solidFill>
              </a:rPr>
              <a:t>What determines if a speed is safe for your boat?</a:t>
            </a:r>
          </a:p>
          <a:p>
            <a:pPr lvl="1"/>
            <a:endParaRPr lang="en-US" sz="2400" b="1" dirty="0">
              <a:solidFill>
                <a:srgbClr val="0000FF"/>
              </a:solidFill>
            </a:endParaRPr>
          </a:p>
          <a:p>
            <a:pPr marL="914400" lvl="1" indent="-457200">
              <a:buAutoNum type="alphaLcPeriod"/>
            </a:pPr>
            <a:r>
              <a:rPr lang="en-US" sz="2000" b="1" dirty="0">
                <a:solidFill>
                  <a:srgbClr val="0000FF"/>
                </a:solidFill>
              </a:rPr>
              <a:t>Type of engine.</a:t>
            </a:r>
          </a:p>
          <a:p>
            <a:pPr lvl="1"/>
            <a:endParaRPr lang="en-US" sz="2000" b="1" dirty="0">
              <a:solidFill>
                <a:srgbClr val="0000FF"/>
              </a:solidFill>
            </a:endParaRPr>
          </a:p>
          <a:p>
            <a:pPr marL="914400" lvl="1" indent="-457200">
              <a:buAutoNum type="alphaLcPeriod" startAt="2"/>
            </a:pPr>
            <a:r>
              <a:rPr lang="en-US" sz="2000" b="1" dirty="0">
                <a:solidFill>
                  <a:srgbClr val="0000FF"/>
                </a:solidFill>
              </a:rPr>
              <a:t>Shoreline conditions.</a:t>
            </a: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a:solidFill>
                  <a:srgbClr val="0000FF"/>
                </a:solidFill>
              </a:rPr>
              <a:t>Visibility conditions.</a:t>
            </a:r>
          </a:p>
          <a:p>
            <a:pPr lvl="1">
              <a:lnSpc>
                <a:spcPct val="130000"/>
              </a:lnSpc>
            </a:pPr>
            <a:endParaRPr lang="en-US" sz="2000" b="1" dirty="0">
              <a:solidFill>
                <a:srgbClr val="0000FF"/>
              </a:solidFill>
            </a:endParaRPr>
          </a:p>
          <a:p>
            <a:pPr lvl="1"/>
            <a:r>
              <a:rPr lang="en-US" sz="2000" b="1" dirty="0">
                <a:solidFill>
                  <a:srgbClr val="0000FF"/>
                </a:solidFill>
              </a:rPr>
              <a:t>d.	Amount of fuel available</a:t>
            </a:r>
            <a:r>
              <a:rPr lang="en-US" sz="2400" b="1" dirty="0">
                <a:solidFill>
                  <a:srgbClr val="0000FF"/>
                </a:solidFill>
              </a:rPr>
              <a:t>.</a:t>
            </a:r>
          </a:p>
          <a:p>
            <a:endParaRPr lang="en-US" dirty="0"/>
          </a:p>
        </p:txBody>
      </p:sp>
      <p:sp>
        <p:nvSpPr>
          <p:cNvPr id="6" name="Rectangle 9"/>
          <p:cNvSpPr>
            <a:spLocks noChangeArrowheads="1"/>
          </p:cNvSpPr>
          <p:nvPr/>
        </p:nvSpPr>
        <p:spPr bwMode="auto">
          <a:xfrm>
            <a:off x="838200" y="2971800"/>
            <a:ext cx="6934200" cy="8382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73406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dirty="0"/>
              <a:t>Navigation Rules</a:t>
            </a:r>
          </a:p>
        </p:txBody>
      </p:sp>
      <p:sp>
        <p:nvSpPr>
          <p:cNvPr id="116739" name="Text Placeholder 4"/>
          <p:cNvSpPr>
            <a:spLocks noGrp="1"/>
          </p:cNvSpPr>
          <p:nvPr>
            <p:ph type="body" idx="1"/>
          </p:nvPr>
        </p:nvSpPr>
        <p:spPr>
          <a:xfrm>
            <a:off x="381000" y="1295400"/>
            <a:ext cx="8229600" cy="639762"/>
          </a:xfrm>
        </p:spPr>
        <p:txBody>
          <a:bodyPr/>
          <a:lstStyle/>
          <a:p>
            <a:r>
              <a:rPr lang="en-US" dirty="0">
                <a:latin typeface="Arial" charset="0"/>
                <a:cs typeface="Arial" charset="0"/>
              </a:rPr>
              <a:t>Rules of Responsibility</a:t>
            </a:r>
          </a:p>
        </p:txBody>
      </p:sp>
      <p:sp>
        <p:nvSpPr>
          <p:cNvPr id="112644" name="Rectangle 3"/>
          <p:cNvSpPr>
            <a:spLocks noGrp="1" noChangeArrowheads="1"/>
          </p:cNvSpPr>
          <p:nvPr>
            <p:ph sz="half" idx="2"/>
          </p:nvPr>
        </p:nvSpPr>
        <p:spPr>
          <a:xfrm>
            <a:off x="381000" y="1905000"/>
            <a:ext cx="8229600" cy="3951288"/>
          </a:xfrm>
        </p:spPr>
        <p:txBody>
          <a:bodyPr/>
          <a:lstStyle/>
          <a:p>
            <a:pPr eaLnBrk="1" hangingPunct="1"/>
            <a:r>
              <a:rPr lang="en-US" dirty="0">
                <a:latin typeface="Arial" charset="0"/>
                <a:cs typeface="Arial" charset="0"/>
              </a:rPr>
              <a:t>All boaters are responsible for preventing collisions. </a:t>
            </a:r>
          </a:p>
          <a:p>
            <a:pPr eaLnBrk="1" hangingPunct="1"/>
            <a:r>
              <a:rPr lang="en-US" dirty="0">
                <a:latin typeface="Arial" charset="0"/>
                <a:cs typeface="Arial" charset="0"/>
              </a:rPr>
              <a:t>If you must make a departure from the navigation rules, make this decision based on:</a:t>
            </a:r>
          </a:p>
          <a:p>
            <a:pPr lvl="1" eaLnBrk="1" hangingPunct="1"/>
            <a:r>
              <a:rPr lang="en-US" dirty="0">
                <a:latin typeface="Arial" charset="0"/>
                <a:cs typeface="Arial" charset="0"/>
              </a:rPr>
              <a:t>All the dangers of navigation</a:t>
            </a:r>
          </a:p>
          <a:p>
            <a:pPr lvl="1" eaLnBrk="1" hangingPunct="1"/>
            <a:r>
              <a:rPr lang="en-US" dirty="0">
                <a:latin typeface="Arial" charset="0"/>
                <a:cs typeface="Arial" charset="0"/>
              </a:rPr>
              <a:t>The risk of a collision</a:t>
            </a:r>
          </a:p>
          <a:p>
            <a:pPr lvl="1" eaLnBrk="1" hangingPunct="1"/>
            <a:r>
              <a:rPr lang="en-US" dirty="0">
                <a:latin typeface="Arial" charset="0"/>
                <a:cs typeface="Arial" charset="0"/>
              </a:rPr>
              <a:t>Any special conditions</a:t>
            </a:r>
          </a:p>
        </p:txBody>
      </p:sp>
      <p:pic>
        <p:nvPicPr>
          <p:cNvPr id="7"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
        <p:nvSpPr>
          <p:cNvPr id="2" name="TextBox 1"/>
          <p:cNvSpPr txBox="1"/>
          <p:nvPr/>
        </p:nvSpPr>
        <p:spPr>
          <a:xfrm>
            <a:off x="8305800" y="5943600"/>
            <a:ext cx="583801" cy="307777"/>
          </a:xfrm>
          <a:prstGeom prst="rect">
            <a:avLst/>
          </a:prstGeom>
          <a:noFill/>
        </p:spPr>
        <p:txBody>
          <a:bodyPr wrap="none" rtlCol="0">
            <a:spAutoFit/>
          </a:bodyPr>
          <a:lstStyle/>
          <a:p>
            <a:r>
              <a:rPr lang="en-US" sz="1400" b="1" dirty="0">
                <a:solidFill>
                  <a:srgbClr val="660066"/>
                </a:solidFill>
              </a:rPr>
              <a:t>Q-22</a:t>
            </a:r>
          </a:p>
        </p:txBody>
      </p:sp>
    </p:spTree>
    <p:extLst>
      <p:ext uri="{BB962C8B-B14F-4D97-AF65-F5344CB8AC3E}">
        <p14:creationId xmlns:p14="http://schemas.microsoft.com/office/powerpoint/2010/main" val="58269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rtlCol="0">
            <a:spAutoFit/>
          </a:bodyPr>
          <a:lstStyle/>
          <a:p>
            <a:pPr algn="ctr"/>
            <a:r>
              <a:rPr lang="en-US" sz="4000" dirty="0">
                <a:solidFill>
                  <a:srgbClr val="FF0000"/>
                </a:solidFill>
                <a:latin typeface="Arial Black" charset="0"/>
              </a:rPr>
              <a:t>Review Exercises</a:t>
            </a:r>
            <a:endParaRPr lang="en-US" sz="4000" dirty="0">
              <a:solidFill>
                <a:srgbClr val="FF0000"/>
              </a:solidFill>
            </a:endParaRPr>
          </a:p>
        </p:txBody>
      </p:sp>
      <p:sp>
        <p:nvSpPr>
          <p:cNvPr id="3" name="Rectangle 2"/>
          <p:cNvSpPr/>
          <p:nvPr/>
        </p:nvSpPr>
        <p:spPr>
          <a:xfrm>
            <a:off x="533400" y="1066800"/>
            <a:ext cx="7391400" cy="3447098"/>
          </a:xfrm>
          <a:prstGeom prst="rect">
            <a:avLst/>
          </a:prstGeom>
        </p:spPr>
        <p:txBody>
          <a:bodyPr wrap="square">
            <a:spAutoFit/>
          </a:bodyPr>
          <a:lstStyle/>
          <a:p>
            <a:r>
              <a:rPr lang="en-US" sz="2000" b="1" dirty="0">
                <a:solidFill>
                  <a:srgbClr val="0000FF"/>
                </a:solidFill>
              </a:rPr>
              <a:t>What could happen if you anchor a boat from the stern?</a:t>
            </a:r>
          </a:p>
          <a:p>
            <a:pPr lvl="1"/>
            <a:endParaRPr lang="en-US" sz="2400" b="1" dirty="0">
              <a:solidFill>
                <a:srgbClr val="0000FF"/>
              </a:solidFill>
            </a:endParaRPr>
          </a:p>
          <a:p>
            <a:pPr marL="914400" lvl="1" indent="-457200">
              <a:buAutoNum type="alphaLcPeriod"/>
            </a:pPr>
            <a:r>
              <a:rPr lang="en-US" sz="2000" b="1" dirty="0">
                <a:solidFill>
                  <a:srgbClr val="0000FF"/>
                </a:solidFill>
              </a:rPr>
              <a:t>The anchor line may get tangled.</a:t>
            </a:r>
          </a:p>
          <a:p>
            <a:pPr lvl="1"/>
            <a:endParaRPr lang="en-US" sz="2000" b="1" dirty="0">
              <a:solidFill>
                <a:srgbClr val="0000FF"/>
              </a:solidFill>
            </a:endParaRPr>
          </a:p>
          <a:p>
            <a:pPr marL="914400" lvl="1" indent="-457200">
              <a:buAutoNum type="alphaLcPeriod" startAt="2"/>
            </a:pPr>
            <a:r>
              <a:rPr lang="en-US" sz="2000" b="1" dirty="0">
                <a:solidFill>
                  <a:srgbClr val="0000FF"/>
                </a:solidFill>
              </a:rPr>
              <a:t>It may cause the boat to swamp.</a:t>
            </a: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a:solidFill>
                  <a:srgbClr val="0000FF"/>
                </a:solidFill>
              </a:rPr>
              <a:t>The anchor can’t hold firmly.</a:t>
            </a:r>
          </a:p>
          <a:p>
            <a:pPr lvl="1">
              <a:lnSpc>
                <a:spcPct val="130000"/>
              </a:lnSpc>
            </a:pPr>
            <a:endParaRPr lang="en-US" sz="2000" b="1" dirty="0">
              <a:solidFill>
                <a:srgbClr val="0000FF"/>
              </a:solidFill>
            </a:endParaRPr>
          </a:p>
          <a:p>
            <a:pPr lvl="1"/>
            <a:r>
              <a:rPr lang="en-US" sz="2000" b="1" dirty="0">
                <a:solidFill>
                  <a:srgbClr val="0000FF"/>
                </a:solidFill>
              </a:rPr>
              <a:t>d.	The anchor is difficult to retrieve</a:t>
            </a:r>
            <a:r>
              <a:rPr lang="en-US" sz="2400" b="1" dirty="0">
                <a:solidFill>
                  <a:srgbClr val="0000FF"/>
                </a:solidFill>
              </a:rPr>
              <a:t>.</a:t>
            </a:r>
          </a:p>
          <a:p>
            <a:endParaRPr lang="en-US" dirty="0"/>
          </a:p>
        </p:txBody>
      </p:sp>
      <p:sp>
        <p:nvSpPr>
          <p:cNvPr id="6" name="Rectangle 9"/>
          <p:cNvSpPr>
            <a:spLocks noChangeArrowheads="1"/>
          </p:cNvSpPr>
          <p:nvPr/>
        </p:nvSpPr>
        <p:spPr bwMode="auto">
          <a:xfrm>
            <a:off x="685800" y="2209800"/>
            <a:ext cx="6934200" cy="8382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88026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rtlCol="0">
            <a:spAutoFit/>
          </a:bodyPr>
          <a:lstStyle/>
          <a:p>
            <a:pPr algn="ctr"/>
            <a:r>
              <a:rPr lang="en-US" sz="4000" dirty="0">
                <a:solidFill>
                  <a:srgbClr val="FF0000"/>
                </a:solidFill>
                <a:latin typeface="Arial Black" charset="0"/>
              </a:rPr>
              <a:t>End Chapter 3</a:t>
            </a:r>
            <a:endParaRPr lang="en-US" sz="4000" dirty="0">
              <a:solidFill>
                <a:srgbClr val="FF0000"/>
              </a:solidFill>
            </a:endParaRPr>
          </a:p>
        </p:txBody>
      </p:sp>
      <p:sp>
        <p:nvSpPr>
          <p:cNvPr id="3" name="Rectangle 2"/>
          <p:cNvSpPr/>
          <p:nvPr/>
        </p:nvSpPr>
        <p:spPr>
          <a:xfrm>
            <a:off x="0" y="1295400"/>
            <a:ext cx="9144000" cy="646331"/>
          </a:xfrm>
          <a:prstGeom prst="rect">
            <a:avLst/>
          </a:prstGeom>
        </p:spPr>
        <p:txBody>
          <a:bodyPr wrap="square">
            <a:spAutoFit/>
          </a:bodyPr>
          <a:lstStyle/>
          <a:p>
            <a:pPr algn="ctr"/>
            <a:endParaRPr lang="en-US" b="1" dirty="0"/>
          </a:p>
          <a:p>
            <a:pPr algn="ctr"/>
            <a:endParaRPr lang="en-US" b="1" dirty="0"/>
          </a:p>
        </p:txBody>
      </p:sp>
      <p:pic>
        <p:nvPicPr>
          <p:cNvPr id="8" name="Picture 16" descr="uscga-very-large gray"/>
          <p:cNvPicPr>
            <a:picLocks noGrp="1" noChangeAspect="1" noChangeArrowheads="1"/>
          </p:cNvPicPr>
          <p:nvPr>
            <p:ph sz="quarter" idx="4294967295"/>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2400" y="5938959"/>
            <a:ext cx="914400" cy="919041"/>
          </a:xfrm>
          <a:prstGeom prst="rect">
            <a:avLst/>
          </a:prstGeom>
          <a:noFill/>
        </p:spPr>
      </p:pic>
      <p:pic>
        <p:nvPicPr>
          <p:cNvPr id="7" name="Picture 4" descr="buoy_nun_red.jpg"/>
          <p:cNvPicPr>
            <a:picLocks noChangeAspect="1"/>
          </p:cNvPicPr>
          <p:nvPr/>
        </p:nvPicPr>
        <p:blipFill>
          <a:blip r:embed="rId3"/>
          <a:srcRect/>
          <a:stretch>
            <a:fillRect/>
          </a:stretch>
        </p:blipFill>
        <p:spPr bwMode="auto">
          <a:xfrm>
            <a:off x="3022600" y="1676400"/>
            <a:ext cx="2768600" cy="4152901"/>
          </a:xfrm>
          <a:prstGeom prst="rect">
            <a:avLst/>
          </a:prstGeom>
          <a:noFill/>
          <a:ln w="9525">
            <a:noFill/>
            <a:miter lim="800000"/>
            <a:headEnd/>
            <a:tailEnd/>
          </a:ln>
        </p:spPr>
      </p:pic>
    </p:spTree>
    <p:extLst>
      <p:ext uri="{BB962C8B-B14F-4D97-AF65-F5344CB8AC3E}">
        <p14:creationId xmlns:p14="http://schemas.microsoft.com/office/powerpoint/2010/main" val="3165117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3"/>
          <p:cNvSpPr>
            <a:spLocks noGrp="1"/>
          </p:cNvSpPr>
          <p:nvPr>
            <p:ph type="title"/>
          </p:nvPr>
        </p:nvSpPr>
        <p:spPr/>
        <p:txBody>
          <a:bodyPr/>
          <a:lstStyle/>
          <a:p>
            <a:r>
              <a:rPr lang="en-US" dirty="0"/>
              <a:t>Navigation Rules</a:t>
            </a:r>
          </a:p>
        </p:txBody>
      </p:sp>
      <p:sp>
        <p:nvSpPr>
          <p:cNvPr id="113667" name="Text Placeholder 4"/>
          <p:cNvSpPr>
            <a:spLocks noGrp="1"/>
          </p:cNvSpPr>
          <p:nvPr>
            <p:ph type="body" idx="1"/>
          </p:nvPr>
        </p:nvSpPr>
        <p:spPr/>
        <p:txBody>
          <a:bodyPr/>
          <a:lstStyle/>
          <a:p>
            <a:r>
              <a:rPr lang="en-US" sz="3200" dirty="0">
                <a:latin typeface="Arial" charset="0"/>
                <a:cs typeface="Arial" charset="0"/>
              </a:rPr>
              <a:t>Rendering Assistance</a:t>
            </a:r>
          </a:p>
        </p:txBody>
      </p:sp>
      <p:sp>
        <p:nvSpPr>
          <p:cNvPr id="111620" name="Content Placeholder 5"/>
          <p:cNvSpPr>
            <a:spLocks noGrp="1"/>
          </p:cNvSpPr>
          <p:nvPr>
            <p:ph sz="half" idx="2"/>
          </p:nvPr>
        </p:nvSpPr>
        <p:spPr>
          <a:xfrm>
            <a:off x="609600" y="2324100"/>
            <a:ext cx="7556602" cy="2975097"/>
          </a:xfrm>
        </p:spPr>
        <p:txBody>
          <a:bodyPr/>
          <a:lstStyle/>
          <a:p>
            <a:r>
              <a:rPr lang="en-US" sz="2800" dirty="0">
                <a:latin typeface="Arial" charset="0"/>
                <a:cs typeface="Arial" charset="0"/>
              </a:rPr>
              <a:t>Required to stop and render assistance to vessels in distress unless doing so would endanger your vessel, you, your crew, or passengers.</a:t>
            </a:r>
          </a:p>
        </p:txBody>
      </p:sp>
      <p:pic>
        <p:nvPicPr>
          <p:cNvPr id="7" name="Picture 16" descr="uscga-very-large gr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414736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14&quot;&gt;&lt;object type=&quot;3&quot; unique_id=&quot;118846&quot;&gt;&lt;property id=&quot;20148&quot; value=&quot;5&quot;/&gt;&lt;property id=&quot;20300&quot; value=&quot;Slide 1&quot;/&gt;&lt;property id=&quot;20307&quot; value=&quot;257&quot;/&gt;&lt;/object&gt;&lt;object type=&quot;3&quot; unique_id=&quot;119517&quot;&gt;&lt;property id=&quot;20148&quot; value=&quot;5&quot;/&gt;&lt;property id=&quot;20300&quot; value=&quot;Slide 29 - &amp;quot;Chapter Two&amp;#x0D;&amp;#x0A;&amp;quot;&quot;/&gt;&lt;property id=&quot;20307&quot; value=&quot;295&quot;/&gt;&lt;/object&gt;&lt;object type=&quot;3&quot; unique_id=&quot;119518&quot;&gt;&lt;property id=&quot;20148&quot; value=&quot;5&quot;/&gt;&lt;property id=&quot;20300&quot; value=&quot;Slide 30 - &amp;quot;Key Topics&amp;quot;&quot;/&gt;&lt;property id=&quot;20307&quot; value=&quot;298&quot;/&gt;&lt;/object&gt;&lt;object type=&quot;3&quot; unique_id=&quot;119519&quot;&gt;&lt;property id=&quot;20148&quot; value=&quot;5&quot;/&gt;&lt;property id=&quot;20300&quot; value=&quot;Slide 31 - &amp;quot;Objectives&amp;quot;&quot;/&gt;&lt;property id=&quot;20307&quot; value=&quot;300&quot;/&gt;&lt;/object&gt;&lt;object type=&quot;3&quot; unique_id=&quot;119520&quot;&gt;&lt;property id=&quot;20148&quot; value=&quot;5&quot;/&gt;&lt;property id=&quot;20300&quot; value=&quot;Slide 32 - &amp;quot;Boat Capacity&amp;quot;&quot;/&gt;&lt;property id=&quot;20307&quot; value=&quot;302&quot;/&gt;&lt;/object&gt;&lt;object type=&quot;3&quot; unique_id=&quot;119522&quot;&gt;&lt;property id=&quot;20148&quot; value=&quot;5&quot;/&gt;&lt;property id=&quot;20300&quot; value=&quot;Slide 33 - &amp;quot;Boat Capacity&amp;quot;&quot;/&gt;&lt;property id=&quot;20307&quot; value=&quot;304&quot;/&gt;&lt;/object&gt;&lt;object type=&quot;3&quot; unique_id=&quot;120208&quot;&gt;&lt;property id=&quot;20148&quot; value=&quot;5&quot;/&gt;&lt;property id=&quot;20300&quot; value=&quot;Slide 34 - &amp;quot;Float Plan&amp;quot;&quot;/&gt;&lt;property id=&quot;20307&quot; value=&quot;306&quot;/&gt;&lt;/object&gt;&lt;object type=&quot;3&quot; unique_id=&quot;120209&quot;&gt;&lt;property id=&quot;20148&quot; value=&quot;5&quot;/&gt;&lt;property id=&quot;20300&quot; value=&quot;Slide 35 - &amp;quot;Float Plan&amp;quot;&quot;/&gt;&lt;property id=&quot;20307&quot; value=&quot;307&quot;/&gt;&lt;/object&gt;&lt;object type=&quot;3&quot; unique_id=&quot;120210&quot;&gt;&lt;property id=&quot;20148&quot; value=&quot;5&quot;/&gt;&lt;property id=&quot;20300&quot; value=&quot;Slide 37 - &amp;quot;Fueling Your Vessel … Safely&amp;quot;&quot;/&gt;&lt;property id=&quot;20307&quot; value=&quot;308&quot;/&gt;&lt;/object&gt;&lt;object type=&quot;3&quot; unique_id=&quot;120211&quot;&gt;&lt;property id=&quot;20148&quot; value=&quot;5&quot;/&gt;&lt;property id=&quot;20300&quot; value=&quot;Slide 38 - &amp;quot;Fueling Your Vessel&amp;quot;&quot;/&gt;&lt;property id=&quot;20307&quot; value=&quot;309&quot;/&gt;&lt;/object&gt;&lt;object type=&quot;3&quot; unique_id=&quot;120212&quot;&gt;&lt;property id=&quot;20148&quot; value=&quot;5&quot;/&gt;&lt;property id=&quot;20300&quot; value=&quot;Slide 39 - &amp;quot;Fueling Your Vessel&amp;quot;&quot;/&gt;&lt;property id=&quot;20307&quot; value=&quot;311&quot;/&gt;&lt;/object&gt;&lt;object type=&quot;3&quot; unique_id=&quot;120213&quot;&gt;&lt;property id=&quot;20148&quot; value=&quot;5&quot;/&gt;&lt;property id=&quot;20300&quot; value=&quot;Slide 40 - &amp;quot;Fueling Your Vessel&amp;quot;&quot;/&gt;&lt;property id=&quot;20307&quot; value=&quot;316&quot;/&gt;&lt;/object&gt;&lt;object type=&quot;3&quot; unique_id=&quot;120214&quot;&gt;&lt;property id=&quot;20148&quot; value=&quot;5&quot;/&gt;&lt;property id=&quot;20300&quot; value=&quot;Slide 41 - &amp;quot;Fueling Your Vessel&amp;quot;&quot;/&gt;&lt;property id=&quot;20307&quot; value=&quot;312&quot;/&gt;&lt;/object&gt;&lt;object type=&quot;3&quot; unique_id=&quot;120215&quot;&gt;&lt;property id=&quot;20148&quot; value=&quot;5&quot;/&gt;&lt;property id=&quot;20300&quot; value=&quot;Slide 42 - &amp;quot;Fueling Your Vessel&amp;quot;&quot;/&gt;&lt;property id=&quot;20307&quot; value=&quot;313&quot;/&gt;&lt;/object&gt;&lt;object type=&quot;3&quot; unique_id=&quot;120216&quot;&gt;&lt;property id=&quot;20148&quot; value=&quot;5&quot;/&gt;&lt;property id=&quot;20300&quot; value=&quot;Slide 43 - &amp;quot;PWC Fuel Selector Switch&amp;quot;&quot;/&gt;&lt;property id=&quot;20307&quot; value=&quot;315&quot;/&gt;&lt;/object&gt;&lt;object type=&quot;3&quot; unique_id=&quot;120217&quot;&gt;&lt;property id=&quot;20148&quot; value=&quot;5&quot;/&gt;&lt;property id=&quot;20300&quot; value=&quot;Slide 44 - &amp;quot;Trailering Your Vessel&amp;quot;&quot;/&gt;&lt;property id=&quot;20307&quot; value=&quot;318&quot;/&gt;&lt;/object&gt;&lt;object type=&quot;3&quot; unique_id=&quot;120218&quot;&gt;&lt;property id=&quot;20148&quot; value=&quot;5&quot;/&gt;&lt;property id=&quot;20300&quot; value=&quot;Slide 45 - &amp;quot;Trailering Your Vessel&amp;quot;&quot;/&gt;&lt;property id=&quot;20307&quot; value=&quot;320&quot;/&gt;&lt;/object&gt;&lt;object type=&quot;3&quot; unique_id=&quot;120220&quot;&gt;&lt;property id=&quot;20148&quot; value=&quot;5&quot;/&gt;&lt;property id=&quot;20300&quot; value=&quot;Slide 46 - &amp;quot;Trailering Your Vessel&amp;quot;&quot;/&gt;&lt;property id=&quot;20307&quot; value=&quot;322&quot;/&gt;&lt;/object&gt;&lt;object type=&quot;3&quot; unique_id=&quot;123545&quot;&gt;&lt;property id=&quot;20148&quot; value=&quot;5&quot;/&gt;&lt;property id=&quot;20300&quot; value=&quot;Slide 47 - &amp;quot;Trailering Your Vessel&amp;quot;&quot;/&gt;&lt;property id=&quot;20307&quot; value=&quot;323&quot;/&gt;&lt;/object&gt;&lt;object type=&quot;3&quot; unique_id=&quot;123546&quot;&gt;&lt;property id=&quot;20148&quot; value=&quot;5&quot;/&gt;&lt;property id=&quot;20300&quot; value=&quot;Slide 48 - &amp;quot;Trailering Your Vessel&amp;quot;&quot;/&gt;&lt;property id=&quot;20307&quot; value=&quot;324&quot;/&gt;&lt;/object&gt;&lt;object type=&quot;3&quot; unique_id=&quot;123547&quot;&gt;&lt;property id=&quot;20148&quot; value=&quot;5&quot;/&gt;&lt;property id=&quot;20300&quot; value=&quot;Slide 50 - &amp;quot;Trailering Your Vessel&amp;quot;&quot;/&gt;&lt;property id=&quot;20307&quot; value=&quot;326&quot;/&gt;&lt;/object&gt;&lt;object type=&quot;3&quot; unique_id=&quot;123548&quot;&gt;&lt;property id=&quot;20148&quot; value=&quot;5&quot;/&gt;&lt;property id=&quot;20300&quot; value=&quot;Slide 51 - &amp;quot;Trailering Your Vessel&amp;quot;&quot;/&gt;&lt;property id=&quot;20307&quot; value=&quot;328&quot;/&gt;&lt;/object&gt;&lt;object type=&quot;3&quot; unique_id=&quot;123549&quot;&gt;&lt;property id=&quot;20148&quot; value=&quot;5&quot;/&gt;&lt;property id=&quot;20300&quot; value=&quot;Slide 52 - &amp;quot;Trailering Your Vessel&amp;quot;&quot;/&gt;&lt;property id=&quot;20307&quot; value=&quot;329&quot;/&gt;&lt;/object&gt;&lt;object type=&quot;3&quot; unique_id=&quot;123550&quot;&gt;&lt;property id=&quot;20148&quot; value=&quot;5&quot;/&gt;&lt;property id=&quot;20300&quot; value=&quot;Slide 53 - &amp;quot;Trailering Your Vessel&amp;quot;&quot;/&gt;&lt;property id=&quot;20307&quot; value=&quot;331&quot;/&gt;&lt;/object&gt;&lt;object type=&quot;3&quot; unique_id=&quot;123551&quot;&gt;&lt;property id=&quot;20148&quot; value=&quot;5&quot;/&gt;&lt;property id=&quot;20300&quot; value=&quot;Slide 54 - &amp;quot;Trailering Your Vessel&amp;quot;&quot;/&gt;&lt;property id=&quot;20307&quot; value=&quot;332&quot;/&gt;&lt;/object&gt;&lt;object type=&quot;3&quot; unique_id=&quot;123552&quot;&gt;&lt;property id=&quot;20148&quot; value=&quot;5&quot;/&gt;&lt;property id=&quot;20300&quot; value=&quot;Slide 55 - &amp;quot;Trailering Your Vessel&amp;quot;&quot;/&gt;&lt;property id=&quot;20307&quot; value=&quot;333&quot;/&gt;&lt;/object&gt;&lt;object type=&quot;3&quot; unique_id=&quot;123553&quot;&gt;&lt;property id=&quot;20148&quot; value=&quot;5&quot;/&gt;&lt;property id=&quot;20300&quot; value=&quot;Slide 56 - &amp;quot;Trailering Your Vessel&amp;quot;&quot;/&gt;&lt;property id=&quot;20307&quot; value=&quot;335&quot;/&gt;&lt;/object&gt;&lt;object type=&quot;3&quot; unique_id=&quot;123554&quot;&gt;&lt;property id=&quot;20148&quot; value=&quot;5&quot;/&gt;&lt;property id=&quot;20300&quot; value=&quot;Slide 57 - &amp;quot;Trailering Your Vessel&amp;quot;&quot;/&gt;&lt;property id=&quot;20307&quot; value=&quot;336&quot;/&gt;&lt;/object&gt;&lt;object type=&quot;3&quot; unique_id=&quot;123555&quot;&gt;&lt;property id=&quot;20148&quot; value=&quot;5&quot;/&gt;&lt;property id=&quot;20300&quot; value=&quot;Slide 58 - &amp;quot;Vessel Maintenance&amp;quot;&quot;/&gt;&lt;property id=&quot;20307&quot; value=&quot;337&quot;/&gt;&lt;/object&gt;&lt;object type=&quot;3&quot; unique_id=&quot;123556&quot;&gt;&lt;property id=&quot;20148&quot; value=&quot;5&quot;/&gt;&lt;property id=&quot;20300&quot; value=&quot;Slide 60 - &amp;quot;Engine Maintenance&amp;quot;&quot;/&gt;&lt;property id=&quot;20307&quot; value=&quot;339&quot;/&gt;&lt;/object&gt;&lt;object type=&quot;3&quot; unique_id=&quot;123557&quot;&gt;&lt;property id=&quot;20148&quot; value=&quot;5&quot;/&gt;&lt;property id=&quot;20300&quot; value=&quot;Slide 61 - &amp;quot;Lines and Knots&amp;quot;&quot;/&gt;&lt;property id=&quot;20307&quot; value=&quot;340&quot;/&gt;&lt;/object&gt;&lt;object type=&quot;3&quot; unique_id=&quot;123558&quot;&gt;&lt;property id=&quot;20148&quot; value=&quot;5&quot;/&gt;&lt;property id=&quot;20300&quot; value=&quot;Slide 62 - &amp;quot;Preventing Theft&amp;quot;&quot;/&gt;&lt;property id=&quot;20307&quot; value=&quot;341&quot;/&gt;&lt;/object&gt;&lt;object type=&quot;3&quot; unique_id=&quot;123559&quot;&gt;&lt;property id=&quot;20148&quot; value=&quot;5&quot;/&gt;&lt;property id=&quot;20300&quot; value=&quot;Slide 64&quot;/&gt;&lt;property id=&quot;20307&quot; value=&quot;342&quot;/&gt;&lt;/object&gt;&lt;object type=&quot;3&quot; unique_id=&quot;123560&quot;&gt;&lt;property id=&quot;20148&quot; value=&quot;5&quot;/&gt;&lt;property id=&quot;20300&quot; value=&quot;Slide 65 - &amp;quot;Chapter Three &amp;#x0D;&amp;#x0A;&amp;quot;&quot;/&gt;&lt;property id=&quot;20307&quot; value=&quot;343&quot;/&gt;&lt;/object&gt;&lt;object type=&quot;3&quot; unique_id=&quot;123561&quot;&gt;&lt;property id=&quot;20148&quot; value=&quot;5&quot;/&gt;&lt;property id=&quot;20300&quot; value=&quot;Slide 66 - &amp;quot;Key Topics&amp;quot;&quot;/&gt;&lt;property id=&quot;20307&quot; value=&quot;344&quot;/&gt;&lt;/object&gt;&lt;object type=&quot;3&quot; unique_id=&quot;123562&quot;&gt;&lt;property id=&quot;20148&quot; value=&quot;5&quot;/&gt;&lt;property id=&quot;20300&quot; value=&quot;Slide 67 - &amp;quot;Key Topics&amp;quot;&quot;/&gt;&lt;property id=&quot;20307&quot; value=&quot;345&quot;/&gt;&lt;/object&gt;&lt;object type=&quot;3&quot; unique_id=&quot;123563&quot;&gt;&lt;property id=&quot;20148&quot; value=&quot;5&quot;/&gt;&lt;property id=&quot;20300&quot; value=&quot;Slide 68 - &amp;quot;Objectives&amp;quot;&quot;/&gt;&lt;property id=&quot;20307&quot; value=&quot;347&quot;/&gt;&lt;/object&gt;&lt;object type=&quot;3&quot; unique_id=&quot;123564&quot;&gt;&lt;property id=&quot;20148&quot; value=&quot;5&quot;/&gt;&lt;property id=&quot;20300&quot; value=&quot;Slide 69 - &amp;quot;Objectives&amp;quot;&quot;/&gt;&lt;property id=&quot;20307&quot; value=&quot;348&quot;/&gt;&lt;/object&gt;&lt;object type=&quot;3&quot; unique_id=&quot;123565&quot;&gt;&lt;property id=&quot;20148&quot; value=&quot;5&quot;/&gt;&lt;property id=&quot;20300&quot; value=&quot;Slide 70 - &amp;quot;Objectives&amp;quot;&quot;/&gt;&lt;property id=&quot;20307&quot; value=&quot;349&quot;/&gt;&lt;/object&gt;&lt;object type=&quot;3&quot; unique_id=&quot;123566&quot;&gt;&lt;property id=&quot;20148&quot; value=&quot;5&quot;/&gt;&lt;property id=&quot;20300&quot; value=&quot;Slide 71 - &amp;quot;Casting Off&amp;quot;&quot;/&gt;&lt;property id=&quot;20307&quot; value=&quot;351&quot;/&gt;&lt;/object&gt;&lt;object type=&quot;3&quot; unique_id=&quot;123567&quot;&gt;&lt;property id=&quot;20148&quot; value=&quot;5&quot;/&gt;&lt;property id=&quot;20300&quot; value=&quot;Slide 73 - &amp;quot;Casting Off&amp;quot;&quot;/&gt;&lt;property id=&quot;20307&quot; value=&quot;352&quot;/&gt;&lt;/object&gt;&lt;object type=&quot;3&quot; unique_id=&quot;123568&quot;&gt;&lt;property id=&quot;20148&quot; value=&quot;5&quot;/&gt;&lt;property id=&quot;20300&quot; value=&quot;Slide 74 - &amp;quot;Casting Off&amp;quot;&quot;/&gt;&lt;property id=&quot;20307&quot; value=&quot;353&quot;/&gt;&lt;/object&gt;&lt;object type=&quot;3&quot; unique_id=&quot;123569&quot;&gt;&lt;property id=&quot;20148&quot; value=&quot;5&quot;/&gt;&lt;property id=&quot;20300&quot; value=&quot;Slide 75 - &amp;quot;Docking&amp;quot;&quot;/&gt;&lt;property id=&quot;20307&quot; value=&quot;356&quot;/&gt;&lt;/object&gt;&lt;object type=&quot;3&quot; unique_id=&quot;123570&quot;&gt;&lt;property id=&quot;20148&quot; value=&quot;5&quot;/&gt;&lt;property id=&quot;20300&quot; value=&quot;Slide 76 - &amp;quot;Docking&amp;quot;&quot;/&gt;&lt;property id=&quot;20307&quot; value=&quot;354&quot;/&gt;&lt;/object&gt;&lt;object type=&quot;3&quot; unique_id=&quot;123571&quot;&gt;&lt;property id=&quot;20148&quot; value=&quot;5&quot;/&gt;&lt;property id=&quot;20300&quot; value=&quot;Slide 77 - &amp;quot;Docking&amp;quot;&quot;/&gt;&lt;property id=&quot;20307&quot; value=&quot;357&quot;/&gt;&lt;/object&gt;&lt;object type=&quot;3&quot; unique_id=&quot;123572&quot;&gt;&lt;property id=&quot;20148&quot; value=&quot;5&quot;/&gt;&lt;property id=&quot;20300&quot; value=&quot;Slide 78 - &amp;quot;Docking&amp;quot;&quot;/&gt;&lt;property id=&quot;20307&quot; value=&quot;358&quot;/&gt;&lt;/object&gt;&lt;object type=&quot;3&quot; unique_id=&quot;123573&quot;&gt;&lt;property id=&quot;20148&quot; value=&quot;5&quot;/&gt;&lt;property id=&quot;20300&quot; value=&quot;Slide 79 - &amp;quot;Navigation Rules&amp;quot;&quot;/&gt;&lt;property id=&quot;20307&quot; value=&quot;360&quot;/&gt;&lt;/object&gt;&lt;object type=&quot;3&quot; unique_id=&quot;123574&quot;&gt;&lt;property id=&quot;20148&quot; value=&quot;5&quot;/&gt;&lt;property id=&quot;20300&quot; value=&quot;Slide 80 - &amp;quot;Navigation Rules&amp;quot;&quot;/&gt;&lt;property id=&quot;20307&quot; value=&quot;362&quot;/&gt;&lt;/object&gt;&lt;object type=&quot;3&quot; unique_id=&quot;123575&quot;&gt;&lt;property id=&quot;20148&quot; value=&quot;5&quot;/&gt;&lt;property id=&quot;20300&quot; value=&quot;Slide 81 - &amp;quot;Navigation Rules&amp;quot;&quot;/&gt;&lt;property id=&quot;20307&quot; value=&quot;364&quot;/&gt;&lt;/object&gt;&lt;object type=&quot;3&quot; unique_id=&quot;123576&quot;&gt;&lt;property id=&quot;20148&quot; value=&quot;5&quot;/&gt;&lt;property id=&quot;20300&quot; value=&quot;Slide 82 - &amp;quot;Navigation Rules&amp;quot;&quot;/&gt;&lt;property id=&quot;20307&quot; value=&quot;366&quot;/&gt;&lt;/object&gt;&lt;object type=&quot;3&quot; unique_id=&quot;123577&quot;&gt;&lt;property id=&quot;20148&quot; value=&quot;5&quot;/&gt;&lt;property id=&quot;20300&quot; value=&quot;Slide 83 - &amp;quot;Navigation Rules&amp;quot;&quot;/&gt;&lt;property id=&quot;20307&quot; value=&quot;367&quot;/&gt;&lt;/object&gt;&lt;object type=&quot;3&quot; unique_id=&quot;123578&quot;&gt;&lt;property id=&quot;20148&quot; value=&quot;5&quot;/&gt;&lt;property id=&quot;20300&quot; value=&quot;Slide 84 - &amp;quot;Navigation Rules&amp;quot;&quot;/&gt;&lt;property id=&quot;20307&quot; value=&quot;368&quot;/&gt;&lt;/object&gt;&lt;object type=&quot;3&quot; unique_id=&quot;123579&quot;&gt;&lt;property id=&quot;20148&quot; value=&quot;5&quot;/&gt;&lt;property id=&quot;20300&quot; value=&quot;Slide 85 - &amp;quot;Navigation Rules&amp;quot;&quot;/&gt;&lt;property id=&quot;20307&quot; value=&quot;369&quot;/&gt;&lt;/object&gt;&lt;object type=&quot;3&quot; unique_id=&quot;123580&quot;&gt;&lt;property id=&quot;20148&quot; value=&quot;5&quot;/&gt;&lt;property id=&quot;20300&quot; value=&quot;Slide 86 - &amp;quot;Navigation Rules&amp;quot;&quot;/&gt;&lt;property id=&quot;20307&quot; value=&quot;370&quot;/&gt;&lt;/object&gt;&lt;object type=&quot;3&quot; unique_id=&quot;123581&quot;&gt;&lt;property id=&quot;20148&quot; value=&quot;5&quot;/&gt;&lt;property id=&quot;20300&quot; value=&quot;Slide 87 - &amp;quot;Navigation Rules&amp;quot;&quot;/&gt;&lt;property id=&quot;20307&quot; value=&quot;371&quot;/&gt;&lt;/object&gt;&lt;object type=&quot;3&quot; unique_id=&quot;123582&quot;&gt;&lt;property id=&quot;20148&quot; value=&quot;5&quot;/&gt;&lt;property id=&quot;20300&quot; value=&quot;Slide 88 - &amp;quot;Navigation Rules&amp;quot;&quot;/&gt;&lt;property id=&quot;20307&quot; value=&quot;372&quot;/&gt;&lt;/object&gt;&lt;object type=&quot;3&quot; unique_id=&quot;123583&quot;&gt;&lt;property id=&quot;20148&quot; value=&quot;5&quot;/&gt;&lt;property id=&quot;20300&quot; value=&quot;Slide 89 - &amp;quot;Navigation Rules&amp;quot;&quot;/&gt;&lt;property id=&quot;20307&quot; value=&quot;373&quot;/&gt;&lt;/object&gt;&lt;object type=&quot;3&quot; unique_id=&quot;123584&quot;&gt;&lt;property id=&quot;20148&quot; value=&quot;5&quot;/&gt;&lt;property id=&quot;20300&quot; value=&quot;Slide 90 - &amp;quot;Navigation Rules&amp;quot;&quot;/&gt;&lt;property id=&quot;20307&quot; value=&quot;374&quot;/&gt;&lt;/object&gt;&lt;object type=&quot;3&quot; unique_id=&quot;123585&quot;&gt;&lt;property id=&quot;20148&quot; value=&quot;5&quot;/&gt;&lt;property id=&quot;20300&quot; value=&quot;Slide 91 - &amp;quot;Navigation Rules&amp;quot;&quot;/&gt;&lt;property id=&quot;20307&quot; value=&quot;376&quot;/&gt;&lt;/object&gt;&lt;object type=&quot;3&quot; unique_id=&quot;123586&quot;&gt;&lt;property id=&quot;20148&quot; value=&quot;5&quot;/&gt;&lt;property id=&quot;20300&quot; value=&quot;Slide 92 - &amp;quot;Navigation Rules&amp;quot;&quot;/&gt;&lt;property id=&quot;20307&quot; value=&quot;378&quot;/&gt;&lt;/object&gt;&lt;object type=&quot;3&quot; unique_id=&quot;123587&quot;&gt;&lt;property id=&quot;20148&quot; value=&quot;5&quot;/&gt;&lt;property id=&quot;20300&quot; value=&quot;Slide 93 - &amp;quot;Navigation Rules&amp;quot;&quot;/&gt;&lt;property id=&quot;20307&quot; value=&quot;379&quot;/&gt;&lt;/object&gt;&lt;object type=&quot;3&quot; unique_id=&quot;123588&quot;&gt;&lt;property id=&quot;20148&quot; value=&quot;5&quot;/&gt;&lt;property id=&quot;20300&quot; value=&quot;Slide 94 - &amp;quot;Navigation Lights&amp;quot;&quot;/&gt;&lt;property id=&quot;20307&quot; value=&quot;380&quot;/&gt;&lt;/object&gt;&lt;object type=&quot;3&quot; unique_id=&quot;123589&quot;&gt;&lt;property id=&quot;20148&quot; value=&quot;5&quot;/&gt;&lt;property id=&quot;20300&quot; value=&quot;Slide 95 - &amp;quot;Navigation Lights&amp;quot;&quot;/&gt;&lt;property id=&quot;20307&quot; value=&quot;381&quot;/&gt;&lt;/object&gt;&lt;object type=&quot;3&quot; unique_id=&quot;123590&quot;&gt;&lt;property id=&quot;20148&quot; value=&quot;5&quot;/&gt;&lt;property id=&quot;20300&quot; value=&quot;Slide 96 - &amp;quot;Navigation Lights&amp;quot;&quot;/&gt;&lt;property id=&quot;20307&quot; value=&quot;382&quot;/&gt;&lt;/object&gt;&lt;object type=&quot;3&quot; unique_id=&quot;123592&quot;&gt;&lt;property id=&quot;20148&quot; value=&quot;5&quot;/&gt;&lt;property id=&quot;20300&quot; value=&quot;Slide 97 - &amp;quot;Navigation Lights&amp;quot;&quot;/&gt;&lt;property id=&quot;20307&quot; value=&quot;384&quot;/&gt;&lt;/object&gt;&lt;object type=&quot;3&quot; unique_id=&quot;125662&quot;&gt;&lt;property id=&quot;20148&quot; value=&quot;5&quot;/&gt;&lt;property id=&quot;20300&quot; value=&quot;Slide 98 - &amp;quot;Navigation Lights&amp;quot;&quot;/&gt;&lt;property id=&quot;20307&quot; value=&quot;385&quot;/&gt;&lt;/object&gt;&lt;object type=&quot;3&quot; unique_id=&quot;125663&quot;&gt;&lt;property id=&quot;20148&quot; value=&quot;5&quot;/&gt;&lt;property id=&quot;20300&quot; value=&quot;Slide 99 - &amp;quot;Night Navigation&amp;quot;&quot;/&gt;&lt;property id=&quot;20307&quot; value=&quot;386&quot;/&gt;&lt;/object&gt;&lt;object type=&quot;3&quot; unique_id=&quot;125664&quot;&gt;&lt;property id=&quot;20148&quot; value=&quot;5&quot;/&gt;&lt;property id=&quot;20300&quot; value=&quot;Slide 100 - &amp;quot;Night Navigation&amp;quot;&quot;/&gt;&lt;property id=&quot;20307&quot; value=&quot;387&quot;/&gt;&lt;/object&gt;&lt;object type=&quot;3&quot; unique_id=&quot;125665&quot;&gt;&lt;property id=&quot;20148&quot; value=&quot;5&quot;/&gt;&lt;property id=&quot;20300&quot; value=&quot;Slide 101 - &amp;quot;Night Navigation&amp;quot;&quot;/&gt;&lt;property id=&quot;20307&quot; value=&quot;388&quot;/&gt;&lt;/object&gt;&lt;object type=&quot;3&quot; unique_id=&quot;125666&quot;&gt;&lt;property id=&quot;20148&quot; value=&quot;5&quot;/&gt;&lt;property id=&quot;20300&quot; value=&quot;Slide 102 - &amp;quot;Night Navigation&amp;quot;&quot;/&gt;&lt;property id=&quot;20307&quot; value=&quot;389&quot;/&gt;&lt;/object&gt;&lt;object type=&quot;3&quot; unique_id=&quot;125667&quot;&gt;&lt;property id=&quot;20148&quot; value=&quot;5&quot;/&gt;&lt;property id=&quot;20300&quot; value=&quot;Slide 103 - &amp;quot;Night Navigation&amp;quot;&quot;/&gt;&lt;property id=&quot;20307&quot; value=&quot;390&quot;/&gt;&lt;/object&gt;&lt;object type=&quot;3&quot; unique_id=&quot;125668&quot;&gt;&lt;property id=&quot;20148&quot; value=&quot;5&quot;/&gt;&lt;property id=&quot;20300&quot; value=&quot;Slide 104 - &amp;quot;Night Navigation&amp;quot;&quot;/&gt;&lt;property id=&quot;20307&quot; value=&quot;391&quot;/&gt;&lt;/object&gt;&lt;object type=&quot;3&quot; unique_id=&quot;125669&quot;&gt;&lt;property id=&quot;20148&quot; value=&quot;5&quot;/&gt;&lt;property id=&quot;20300&quot; value=&quot;Slide 105 - &amp;quot;Night Navigation&amp;quot;&quot;/&gt;&lt;property id=&quot;20307&quot; value=&quot;392&quot;/&gt;&lt;/object&gt;&lt;object type=&quot;3&quot; unique_id=&quot;125670&quot;&gt;&lt;property id=&quot;20148&quot; value=&quot;5&quot;/&gt;&lt;property id=&quot;20300&quot; value=&quot;Slide 106 - &amp;quot;Night Navigation&amp;quot;&quot;/&gt;&lt;property id=&quot;20307&quot; value=&quot;393&quot;/&gt;&lt;/object&gt;&lt;object type=&quot;3&quot; unique_id=&quot;125671&quot;&gt;&lt;property id=&quot;20148&quot; value=&quot;5&quot;/&gt;&lt;property id=&quot;20300&quot; value=&quot;Slide 107 - &amp;quot;Night Navigation&amp;quot;&quot;/&gt;&lt;property id=&quot;20307&quot; value=&quot;395&quot;/&gt;&lt;/object&gt;&lt;object type=&quot;3&quot; unique_id=&quot;125672&quot;&gt;&lt;property id=&quot;20148&quot; value=&quot;5&quot;/&gt;&lt;property id=&quot;20300&quot; value=&quot;Slide 108 - &amp;quot;Night Navigation&amp;quot;&quot;/&gt;&lt;property id=&quot;20307&quot; value=&quot;396&quot;/&gt;&lt;/object&gt;&lt;object type=&quot;3&quot; unique_id=&quot;125673&quot;&gt;&lt;property id=&quot;20148&quot; value=&quot;5&quot;/&gt;&lt;property id=&quot;20300&quot; value=&quot;Slide 110 - &amp;quot;Sound Signals&amp;quot;&quot;/&gt;&lt;property id=&quot;20307&quot; value=&quot;398&quot;/&gt;&lt;/object&gt;&lt;object type=&quot;3&quot; unique_id=&quot;125674&quot;&gt;&lt;property id=&quot;20148&quot; value=&quot;5&quot;/&gt;&lt;property id=&quot;20300&quot; value=&quot;Slide 111 - &amp;quot;Sound Signals&amp;quot;&quot;/&gt;&lt;property id=&quot;20307&quot; value=&quot;400&quot;/&gt;&lt;/object&gt;&lt;object type=&quot;3&quot; unique_id=&quot;125675&quot;&gt;&lt;property id=&quot;20148&quot; value=&quot;5&quot;/&gt;&lt;property id=&quot;20300&quot; value=&quot;Slide 112 - &amp;quot;Sound Signals&amp;quot;&quot;/&gt;&lt;property id=&quot;20307&quot; value=&quot;402&quot;/&gt;&lt;/object&gt;&lt;object type=&quot;3&quot; unique_id=&quot;125677&quot;&gt;&lt;property id=&quot;20148&quot; value=&quot;5&quot;/&gt;&lt;property id=&quot;20300&quot; value=&quot;Slide 113 - &amp;quot;Sound Signals&amp;quot;&quot;/&gt;&lt;property id=&quot;20307&quot; value=&quot;404&quot;/&gt;&lt;/object&gt;&lt;object type=&quot;3&quot; unique_id=&quot;131347&quot;&gt;&lt;property id=&quot;20148&quot; value=&quot;5&quot;/&gt;&lt;property id=&quot;20300&quot; value=&quot;Slide 114 - &amp;quot;U.S. Aids To Navigation System (ATON)&amp;quot;&quot;/&gt;&lt;property id=&quot;20307&quot; value=&quot;406&quot;/&gt;&lt;/object&gt;&lt;object type=&quot;3&quot; unique_id=&quot;131348&quot;&gt;&lt;property id=&quot;20148&quot; value=&quot;5&quot;/&gt;&lt;property id=&quot;20300&quot; value=&quot;Slide 115 - &amp;quot;U.S. Aids To Navigation System&amp;quot;&quot;/&gt;&lt;property id=&quot;20307&quot; value=&quot;407&quot;/&gt;&lt;/object&gt;&lt;object type=&quot;3&quot; unique_id=&quot;131349&quot;&gt;&lt;property id=&quot;20148&quot; value=&quot;5&quot;/&gt;&lt;property id=&quot;20300&quot; value=&quot;Slide 116 - &amp;quot;U.S. Aids To Navigation System&amp;quot;&quot;/&gt;&lt;property id=&quot;20307&quot; value=&quot;408&quot;/&gt;&lt;/object&gt;&lt;object type=&quot;3&quot; unique_id=&quot;131350&quot;&gt;&lt;property id=&quot;20148&quot; value=&quot;5&quot;/&gt;&lt;property id=&quot;20300&quot; value=&quot;Slide 117 - &amp;quot;U.S. Aids To Navigation System&amp;quot;&quot;/&gt;&lt;property id=&quot;20307&quot; value=&quot;409&quot;/&gt;&lt;/object&gt;&lt;object type=&quot;3&quot; unique_id=&quot;131351&quot;&gt;&lt;property id=&quot;20148&quot; value=&quot;5&quot;/&gt;&lt;property id=&quot;20300&quot; value=&quot;Slide 118 - &amp;quot;U.S. Aids To Navigation System&amp;quot;&quot;/&gt;&lt;property id=&quot;20307&quot; value=&quot;410&quot;/&gt;&lt;/object&gt;&lt;object type=&quot;3&quot; unique_id=&quot;131352&quot;&gt;&lt;property id=&quot;20148&quot; value=&quot;5&quot;/&gt;&lt;property id=&quot;20300&quot; value=&quot;Slide 119 - &amp;quot;U.S. Aids To Navigation System&amp;quot;&quot;/&gt;&lt;property id=&quot;20307&quot; value=&quot;411&quot;/&gt;&lt;/object&gt;&lt;object type=&quot;3&quot; unique_id=&quot;131353&quot;&gt;&lt;property id=&quot;20148&quot; value=&quot;5&quot;/&gt;&lt;property id=&quot;20300&quot; value=&quot;Slide 120 - &amp;quot;U.S. Aids To Navigation System&amp;quot;&quot;/&gt;&lt;property id=&quot;20307&quot; value=&quot;413&quot;/&gt;&lt;/object&gt;&lt;object type=&quot;3&quot; unique_id=&quot;131354&quot;&gt;&lt;property id=&quot;20148&quot; value=&quot;5&quot;/&gt;&lt;property id=&quot;20300&quot; value=&quot;Slide 121 - &amp;quot;U.S. Aids To Navigation System&amp;quot;&quot;/&gt;&lt;property id=&quot;20307&quot; value=&quot;414&quot;/&gt;&lt;/object&gt;&lt;object type=&quot;3&quot; unique_id=&quot;131355&quot;&gt;&lt;property id=&quot;20148&quot; value=&quot;5&quot;/&gt;&lt;property id=&quot;20300&quot; value=&quot;Slide 122 - &amp;quot;U.S. Aids To Navigation System&amp;quot;&quot;/&gt;&lt;property id=&quot;20307&quot; value=&quot;416&quot;/&gt;&lt;/object&gt;&lt;object type=&quot;3&quot; unique_id=&quot;131356&quot;&gt;&lt;property id=&quot;20148&quot; value=&quot;5&quot;/&gt;&lt;property id=&quot;20300&quot; value=&quot;Slide 123 - &amp;quot;U.S. Aids To Navigation System&amp;quot;&quot;/&gt;&lt;property id=&quot;20307&quot; value=&quot;417&quot;/&gt;&lt;/object&gt;&lt;object type=&quot;3&quot; unique_id=&quot;131357&quot;&gt;&lt;property id=&quot;20148&quot; value=&quot;5&quot;/&gt;&lt;property id=&quot;20300&quot; value=&quot;Slide 124 - &amp;quot;U.S. Aids To Navigation System&amp;quot;&quot;/&gt;&lt;property id=&quot;20307&quot; value=&quot;419&quot;/&gt;&lt;/object&gt;&lt;object type=&quot;3&quot; unique_id=&quot;131358&quot;&gt;&lt;property id=&quot;20148&quot; value=&quot;5&quot;/&gt;&lt;property id=&quot;20300&quot; value=&quot;Slide 125 - &amp;quot;U.S. Aids To Navigation System&amp;quot;&quot;/&gt;&lt;property id=&quot;20307&quot; value=&quot;420&quot;/&gt;&lt;/object&gt;&lt;object type=&quot;3&quot; unique_id=&quot;131359&quot;&gt;&lt;property id=&quot;20148&quot; value=&quot;5&quot;/&gt;&lt;property id=&quot;20300&quot; value=&quot;Slide 126 - &amp;quot;U.S. Aids To Navigation System&amp;quot;&quot;/&gt;&lt;property id=&quot;20307&quot; value=&quot;422&quot;/&gt;&lt;/object&gt;&lt;object type=&quot;3&quot; unique_id=&quot;131360&quot;&gt;&lt;property id=&quot;20148&quot; value=&quot;5&quot;/&gt;&lt;property id=&quot;20300&quot; value=&quot;Slide 127 - &amp;quot;U.S. Aids To Navigation System&amp;quot;&quot;/&gt;&lt;property id=&quot;20307&quot; value=&quot;424&quot;/&gt;&lt;/object&gt;&lt;object type=&quot;3&quot; unique_id=&quot;131361&quot;&gt;&lt;property id=&quot;20148&quot; value=&quot;5&quot;/&gt;&lt;property id=&quot;20300&quot; value=&quot;Slide 128 - &amp;quot;U.S. Aids To Navigation System&amp;quot;&quot;/&gt;&lt;property id=&quot;20307&quot; value=&quot;425&quot;/&gt;&lt;/object&gt;&lt;object type=&quot;3&quot; unique_id=&quot;131362&quot;&gt;&lt;property id=&quot;20148&quot; value=&quot;5&quot;/&gt;&lt;property id=&quot;20300&quot; value=&quot;Slide 129 - &amp;quot;Anchoring&amp;quot;&quot;/&gt;&lt;property id=&quot;20307&quot; value=&quot;426&quot;/&gt;&lt;/object&gt;&lt;object type=&quot;3&quot; unique_id=&quot;131363&quot;&gt;&lt;property id=&quot;20148&quot; value=&quot;5&quot;/&gt;&lt;property id=&quot;20300&quot; value=&quot;Slide 130 - &amp;quot;Dams, Locks, and Bridges&amp;quot;&quot;/&gt;&lt;property id=&quot;20307&quot; value=&quot;427&quot;/&gt;&lt;/object&gt;&lt;object type=&quot;3&quot; unique_id=&quot;131364&quot;&gt;&lt;property id=&quot;20148&quot; value=&quot;5&quot;/&gt;&lt;property id=&quot;20300&quot; value=&quot;Slide 131 - &amp;quot;Dams, Locks, and Bridges&amp;quot;&quot;/&gt;&lt;property id=&quot;20307&quot; value=&quot;428&quot;/&gt;&lt;/object&gt;&lt;object type=&quot;3&quot; unique_id=&quot;131365&quot;&gt;&lt;property id=&quot;20148&quot; value=&quot;5&quot;/&gt;&lt;property id=&quot;20300&quot; value=&quot;Slide 132 - &amp;quot;Dams, Locks, and Bridges&amp;quot;&quot;/&gt;&lt;property id=&quot;20307&quot; value=&quot;429&quot;/&gt;&lt;/object&gt;&lt;object type=&quot;3&quot; unique_id=&quot;131366&quot;&gt;&lt;property id=&quot;20148&quot; value=&quot;5&quot;/&gt;&lt;property id=&quot;20300&quot; value=&quot;Slide 133 - &amp;quot;Dams, Locks, and Bridges&amp;quot;&quot;/&gt;&lt;property id=&quot;20307&quot; value=&quot;430&quot;/&gt;&lt;/object&gt;&lt;object type=&quot;3&quot; unique_id=&quot;131367&quot;&gt;&lt;property id=&quot;20148&quot; value=&quot;5&quot;/&gt;&lt;property id=&quot;20300&quot; value=&quot;Slide 134 - &amp;quot;Changing Water Levels&amp;quot;&quot;/&gt;&lt;property id=&quot;20307&quot; value=&quot;431&quot;/&gt;&lt;/object&gt;&lt;object type=&quot;3&quot; unique_id=&quot;131368&quot;&gt;&lt;property id=&quot;20148&quot; value=&quot;5&quot;/&gt;&lt;property id=&quot;20300&quot; value=&quot;Slide 136 - &amp;quot;Compasses and Charts&amp;quot;&quot;/&gt;&lt;property id=&quot;20307&quot; value=&quot;433&quot;/&gt;&lt;/object&gt;&lt;object type=&quot;3&quot; unique_id=&quot;131369&quot;&gt;&lt;property id=&quot;20148&quot; value=&quot;5&quot;/&gt;&lt;property id=&quot;20300&quot; value=&quot;Slide 137 - &amp;quot;Compasses and Charts&amp;quot;&quot;/&gt;&lt;property id=&quot;20307&quot; value=&quot;435&quot;/&gt;&lt;/object&gt;&lt;object type=&quot;3&quot; unique_id=&quot;131370&quot;&gt;&lt;property id=&quot;20148&quot; value=&quot;5&quot;/&gt;&lt;property id=&quot;20300&quot; value=&quot;Slide 138 - &amp;quot;Compasses and Charts&amp;quot;&quot;/&gt;&lt;property id=&quot;20307&quot; value=&quot;436&quot;/&gt;&lt;/object&gt;&lt;object type=&quot;3&quot; unique_id=&quot;131371&quot;&gt;&lt;property id=&quot;20148&quot; value=&quot;5&quot;/&gt;&lt;property id=&quot;20300&quot; value=&quot;Slide 139 - &amp;quot;Personal Watercraft (PWC)&amp;quot;&quot;/&gt;&lt;property id=&quot;20307&quot; value=&quot;437&quot;/&gt;&lt;/object&gt;&lt;object type=&quot;3&quot; unique_id=&quot;131372&quot;&gt;&lt;property id=&quot;20148&quot; value=&quot;5&quot;/&gt;&lt;property id=&quot;20300&quot; value=&quot;Slide 140 - &amp;quot;Personal Watercraft&amp;quot;&quot;/&gt;&lt;property id=&quot;20307&quot; value=&quot;438&quot;/&gt;&lt;/object&gt;&lt;object type=&quot;3&quot; unique_id=&quot;131373&quot;&gt;&lt;property id=&quot;20148&quot; value=&quot;5&quot;/&gt;&lt;property id=&quot;20300&quot; value=&quot;Slide 141 - &amp;quot;Personal Watercraft&amp;quot;&quot;/&gt;&lt;property id=&quot;20307&quot; value=&quot;439&quot;/&gt;&lt;/object&gt;&lt;object type=&quot;3&quot; unique_id=&quot;131374&quot;&gt;&lt;property id=&quot;20148&quot; value=&quot;5&quot;/&gt;&lt;property id=&quot;20300&quot; value=&quot;Slide 142 - &amp;quot;Personal Watercraft&amp;quot;&quot;/&gt;&lt;property id=&quot;20307&quot; value=&quot;440&quot;/&gt;&lt;/object&gt;&lt;object type=&quot;3&quot; unique_id=&quot;131375&quot;&gt;&lt;property id=&quot;20148&quot; value=&quot;5&quot;/&gt;&lt;property id=&quot;20300&quot; value=&quot;Slide 143 - &amp;quot;Personal Watercraft&amp;quot;&quot;/&gt;&lt;property id=&quot;20307&quot; value=&quot;442&quot;/&gt;&lt;/object&gt;&lt;object type=&quot;3&quot; unique_id=&quot;131376&quot;&gt;&lt;property id=&quot;20148&quot; value=&quot;5&quot;/&gt;&lt;property id=&quot;20300&quot; value=&quot;Slide 144 - &amp;quot;Personal Watercraft&amp;quot;&quot;/&gt;&lt;property id=&quot;20307&quot; value=&quot;443&quot;/&gt;&lt;/object&gt;&lt;object type=&quot;3&quot; unique_id=&quot;131377&quot;&gt;&lt;property id=&quot;20148&quot; value=&quot;5&quot;/&gt;&lt;property id=&quot;20300&quot; value=&quot;Slide 145 - &amp;quot;Personal Watercraft&amp;quot;&quot;/&gt;&lt;property id=&quot;20307&quot; value=&quot;444&quot;/&gt;&lt;/object&gt;&lt;object type=&quot;3&quot; unique_id=&quot;131378&quot;&gt;&lt;property id=&quot;20148&quot; value=&quot;5&quot;/&gt;&lt;property id=&quot;20300&quot; value=&quot;Slide 146 - &amp;quot;Personal Watercraft&amp;quot;&quot;/&gt;&lt;property id=&quot;20307&quot; value=&quot;445&quot;/&gt;&lt;/object&gt;&lt;object type=&quot;3&quot; unique_id=&quot;131379&quot;&gt;&lt;property id=&quot;20148&quot; value=&quot;5&quot;/&gt;&lt;property id=&quot;20300&quot; value=&quot;Slide 147 - &amp;quot;Ignition Safety Switches&amp;quot;&quot;/&gt;&lt;property id=&quot;20307&quot; value=&quot;447&quot;/&gt;&lt;/object&gt;&lt;object type=&quot;3&quot; unique_id=&quot;131380&quot;&gt;&lt;property id=&quot;20148&quot; value=&quot;5&quot;/&gt;&lt;property id=&quot;20300&quot; value=&quot;Slide 148 - &amp;quot;Ignition Safety Switches&amp;quot;&quot;/&gt;&lt;property id=&quot;20307&quot; value=&quot;449&quot;/&gt;&lt;/object&gt;&lt;object type=&quot;3&quot; unique_id=&quot;131381&quot;&gt;&lt;property id=&quot;20148&quot; value=&quot;5&quot;/&gt;&lt;property id=&quot;20300&quot; value=&quot;Slide 149 - &amp;quot;Avoid Propeller Strike Injuries&amp;quot;&quot;/&gt;&lt;property id=&quot;20307&quot; value=&quot;450&quot;/&gt;&lt;/object&gt;&lt;object type=&quot;3&quot; unique_id=&quot;131382&quot;&gt;&lt;property id=&quot;20148&quot; value=&quot;5&quot;/&gt;&lt;property id=&quot;20300&quot; value=&quot;Slide 151 - &amp;quot;Avoid Propeller Strike Injuries&amp;quot;&quot;/&gt;&lt;property id=&quot;20307&quot; value=&quot;451&quot;/&gt;&lt;/object&gt;&lt;object type=&quot;3&quot; unique_id=&quot;131384&quot;&gt;&lt;property id=&quot;20148&quot; value=&quot;5&quot;/&gt;&lt;property id=&quot;20300&quot; value=&quot;Slide 152 - &amp;quot;Avoid Propeller Strike Injuries&amp;quot;&quot;/&gt;&lt;property id=&quot;20307&quot; value=&quot;453&quot;/&gt;&lt;/object&gt;&lt;object type=&quot;3&quot; unique_id=&quot;139124&quot;&gt;&lt;property id=&quot;20148&quot; value=&quot;5&quot;/&gt;&lt;property id=&quot;20300&quot; value=&quot;Slide 153 - &amp;quot;Avoid Propeller Strike Injuries&amp;quot;&quot;/&gt;&lt;property id=&quot;20307&quot; value=&quot;454&quot;/&gt;&lt;/object&gt;&lt;object type=&quot;3&quot; unique_id=&quot;139125&quot;&gt;&lt;property id=&quot;20148&quot; value=&quot;5&quot;/&gt;&lt;property id=&quot;20300&quot; value=&quot;Slide 154 - &amp;quot;Circle of Death&amp;quot;&quot;/&gt;&lt;property id=&quot;20307&quot; value=&quot;455&quot;/&gt;&lt;/object&gt;&lt;object type=&quot;3&quot; unique_id=&quot;139126&quot;&gt;&lt;property id=&quot;20148&quot; value=&quot;5&quot;/&gt;&lt;property id=&quot;20300&quot; value=&quot;Slide 155&quot;/&gt;&lt;property id=&quot;20307&quot; value=&quot;456&quot;/&gt;&lt;/object&gt;&lt;object type=&quot;3&quot; unique_id=&quot;139127&quot;&gt;&lt;property id=&quot;20148&quot; value=&quot;5&quot;/&gt;&lt;property id=&quot;20300&quot; value=&quot;Slide 156 - &amp;quot;Chapter Four&amp;quot;&quot;/&gt;&lt;property id=&quot;20307&quot; value=&quot;458&quot;/&gt;&lt;/object&gt;&lt;object type=&quot;3&quot; unique_id=&quot;139128&quot;&gt;&lt;property id=&quot;20148&quot; value=&quot;5&quot;/&gt;&lt;property id=&quot;20300&quot; value=&quot;Slide 157 - &amp;quot;Key Topics&amp;quot;&quot;/&gt;&lt;property id=&quot;20307&quot; value=&quot;459&quot;/&gt;&lt;/object&gt;&lt;object type=&quot;3&quot; unique_id=&quot;139129&quot;&gt;&lt;property id=&quot;20148&quot; value=&quot;5&quot;/&gt;&lt;property id=&quot;20300&quot; value=&quot;Slide 158 - &amp;quot;Key Topics&amp;quot;&quot;/&gt;&lt;property id=&quot;20307&quot; value=&quot;463&quot;/&gt;&lt;/object&gt;&lt;object type=&quot;3&quot; unique_id=&quot;139130&quot;&gt;&lt;property id=&quot;20148&quot; value=&quot;5&quot;/&gt;&lt;property id=&quot;20300&quot; value=&quot;Slide 159 - &amp;quot;Key Topics&amp;quot;&quot;/&gt;&lt;property id=&quot;20307&quot; value=&quot;460&quot;/&gt;&lt;/object&gt;&lt;object type=&quot;3&quot; unique_id=&quot;139131&quot;&gt;&lt;property id=&quot;20148&quot; value=&quot;5&quot;/&gt;&lt;property id=&quot;20300&quot; value=&quot;Slide 160 - &amp;quot;Objectives&amp;quot;&quot;/&gt;&lt;property id=&quot;20307&quot; value=&quot;462&quot;/&gt;&lt;/object&gt;&lt;object type=&quot;3&quot; unique_id=&quot;139132&quot;&gt;&lt;property id=&quot;20148&quot; value=&quot;5&quot;/&gt;&lt;property id=&quot;20300&quot; value=&quot;Slide 161 - &amp;quot;Objectives&amp;quot;&quot;/&gt;&lt;property id=&quot;20307&quot; value=&quot;464&quot;/&gt;&lt;/object&gt;&lt;object type=&quot;3&quot; unique_id=&quot;139133&quot;&gt;&lt;property id=&quot;20148&quot; value=&quot;5&quot;/&gt;&lt;property id=&quot;20300&quot; value=&quot;Slide 162 - &amp;quot;Objectives&amp;quot;&quot;/&gt;&lt;property id=&quot;20307&quot; value=&quot;465&quot;/&gt;&lt;/object&gt;&lt;object type=&quot;3&quot; unique_id=&quot;139134&quot;&gt;&lt;property id=&quot;20148&quot; value=&quot;5&quot;/&gt;&lt;property id=&quot;20300&quot; value=&quot;Slide 163 - &amp;quot;Objectives&amp;quot;&quot;/&gt;&lt;property id=&quot;20307&quot; value=&quot;466&quot;/&gt;&lt;/object&gt;&lt;object type=&quot;3&quot; unique_id=&quot;139135&quot;&gt;&lt;property id=&quot;20148&quot; value=&quot;5&quot;/&gt;&lt;property id=&quot;20300&quot; value=&quot;Slide 164&quot;/&gt;&lt;property id=&quot;20307&quot; value=&quot;467&quot;/&gt;&lt;/object&gt;&lt;object type=&quot;3&quot; unique_id=&quot;139136&quot;&gt;&lt;property id=&quot;20148&quot; value=&quot;5&quot;/&gt;&lt;property id=&quot;20300&quot; value=&quot;Slide 165 - &amp;quot;Hull Identification Number&amp;quot;&quot;/&gt;&lt;property id=&quot;20307&quot; value=&quot;468&quot;/&gt;&lt;/object&gt;&lt;object type=&quot;3&quot; unique_id=&quot;139137&quot;&gt;&lt;property id=&quot;20148&quot; value=&quot;5&quot;/&gt;&lt;property id=&quot;20300&quot; value=&quot;Slide 166 - &amp;quot;Hull Identification Number&amp;quot;&quot;/&gt;&lt;property id=&quot;20307&quot; value=&quot;470&quot;/&gt;&lt;/object&gt;&lt;object type=&quot;3&quot; unique_id=&quot;139138&quot;&gt;&lt;property id=&quot;20148&quot; value=&quot;5&quot;/&gt;&lt;property id=&quot;20300&quot; value=&quot;Slide 168 - &amp;quot;Alcohol and Drugs&amp;quot;&quot;/&gt;&lt;property id=&quot;20307&quot; value=&quot;471&quot;/&gt;&lt;/object&gt;&lt;object type=&quot;3&quot; unique_id=&quot;139139&quot;&gt;&lt;property id=&quot;20148&quot; value=&quot;5&quot;/&gt;&lt;property id=&quot;20300&quot; value=&quot;Slide 170 - &amp;quot;Alcohol and Drugs&amp;quot;&quot;/&gt;&lt;property id=&quot;20307&quot; value=&quot;472&quot;/&gt;&lt;/object&gt;&lt;object type=&quot;3&quot; unique_id=&quot;139140&quot;&gt;&lt;property id=&quot;20148&quot; value=&quot;5&quot;/&gt;&lt;property id=&quot;20300&quot; value=&quot;Slide 171 - &amp;quot;Alcohol and Drugs&amp;quot;&quot;/&gt;&lt;property id=&quot;20307&quot; value=&quot;473&quot;/&gt;&lt;/object&gt;&lt;object type=&quot;3&quot; unique_id=&quot;139141&quot;&gt;&lt;property id=&quot;20148&quot; value=&quot;5&quot;/&gt;&lt;property id=&quot;20300&quot; value=&quot;Slide 172 - &amp;quot;Obstructing Navigation&amp;quot;&quot;/&gt;&lt;property id=&quot;20307&quot; value=&quot;475&quot;/&gt;&lt;/object&gt;&lt;object type=&quot;3&quot; unique_id=&quot;139142&quot;&gt;&lt;property id=&quot;20148&quot; value=&quot;5&quot;/&gt;&lt;property id=&quot;20300&quot; value=&quot;Slide 174 - &amp;quot;Homeland Security&amp;quot;&quot;/&gt;&lt;property id=&quot;20307&quot; value=&quot;476&quot;/&gt;&lt;/object&gt;&lt;object type=&quot;3&quot; unique_id=&quot;139143&quot;&gt;&lt;property id=&quot;20148&quot; value=&quot;5&quot;/&gt;&lt;property id=&quot;20300&quot; value=&quot;Slide 175 - &amp;quot;Homeland Security&amp;quot;&quot;/&gt;&lt;property id=&quot;20307&quot; value=&quot;477&quot;/&gt;&lt;/object&gt;&lt;object type=&quot;3&quot; unique_id=&quot;139144&quot;&gt;&lt;property id=&quot;20148&quot; value=&quot;5&quot;/&gt;&lt;property id=&quot;20300&quot; value=&quot;Slide 176 - &amp;quot;Personal Flotation Devices (PFDs)&amp;quot;&quot;/&gt;&lt;property id=&quot;20307&quot; value=&quot;479&quot;/&gt;&lt;/object&gt;&lt;object type=&quot;3&quot; unique_id=&quot;139145&quot;&gt;&lt;property id=&quot;20148&quot; value=&quot;5&quot;/&gt;&lt;property id=&quot;20300&quot; value=&quot;Slide 178 - &amp;quot;Personal Flotation Devices (PFDs)&amp;quot;&quot;/&gt;&lt;property id=&quot;20307&quot; value=&quot;481&quot;/&gt;&lt;/object&gt;&lt;object type=&quot;3&quot; unique_id=&quot;139146&quot;&gt;&lt;property id=&quot;20148&quot; value=&quot;5&quot;/&gt;&lt;property id=&quot;20300&quot; value=&quot;Slide 179 - &amp;quot;Personal Flotation Devices (PFDs)&amp;quot;&quot;/&gt;&lt;property id=&quot;20307&quot; value=&quot;483&quot;/&gt;&lt;/object&gt;&lt;object type=&quot;3&quot; unique_id=&quot;139147&quot;&gt;&lt;property id=&quot;20148&quot; value=&quot;5&quot;/&gt;&lt;property id=&quot;20300&quot; value=&quot;Slide 180 - &amp;quot;Personal Flotation Devices (PFDs)&amp;quot;&quot;/&gt;&lt;property id=&quot;20307&quot; value=&quot;485&quot;/&gt;&lt;/object&gt;&lt;object type=&quot;3&quot; unique_id=&quot;139148&quot;&gt;&lt;property id=&quot;20148&quot; value=&quot;5&quot;/&gt;&lt;property id=&quot;20300&quot; value=&quot;Slide 181 - &amp;quot;Personal Flotation Devices (PFDs)&amp;quot;&quot;/&gt;&lt;property id=&quot;20307&quot; value=&quot;487&quot;/&gt;&lt;/object&gt;&lt;object type=&quot;3&quot; unique_id=&quot;139149&quot;&gt;&lt;property id=&quot;20148&quot; value=&quot;5&quot;/&gt;&lt;property id=&quot;20300&quot; value=&quot;Slide 182 - &amp;quot;Personal Flotation Devices (PFDs)&amp;quot;&quot;/&gt;&lt;property id=&quot;20307&quot; value=&quot;489&quot;/&gt;&lt;/object&gt;&lt;object type=&quot;3&quot; unique_id=&quot;139150&quot;&gt;&lt;property id=&quot;20148&quot; value=&quot;5&quot;/&gt;&lt;property id=&quot;20300&quot; value=&quot;Slide 183 - &amp;quot;Personal Flotation Devices&amp;quot;&quot;/&gt;&lt;property id=&quot;20307&quot; value=&quot;490&quot;/&gt;&lt;/object&gt;&lt;object type=&quot;3&quot; unique_id=&quot;139151&quot;&gt;&lt;property id=&quot;20148&quot; value=&quot;5&quot;/&gt;&lt;property id=&quot;20300&quot; value=&quot;Slide 184 - &amp;quot;PFD Requirements&amp;quot;&quot;/&gt;&lt;property id=&quot;20307&quot; value=&quot;492&quot;/&gt;&lt;/object&gt;&lt;object type=&quot;3&quot; unique_id=&quot;139152&quot;&gt;&lt;property id=&quot;20148&quot; value=&quot;5&quot;/&gt;&lt;property id=&quot;20300&quot; value=&quot;Slide 185 - &amp;quot;Fire Extinguishers&amp;quot;&quot;/&gt;&lt;property id=&quot;20307&quot; value=&quot;494&quot;/&gt;&lt;/object&gt;&lt;object type=&quot;3&quot; unique_id=&quot;139153&quot;&gt;&lt;property id=&quot;20148&quot; value=&quot;5&quot;/&gt;&lt;property id=&quot;20300&quot; value=&quot;Slide 186 - &amp;quot;Fire Extinguishers&amp;quot;&quot;/&gt;&lt;property id=&quot;20307&quot; value=&quot;496&quot;/&gt;&lt;/object&gt;&lt;object type=&quot;3&quot; unique_id=&quot;139154&quot;&gt;&lt;property id=&quot;20148&quot; value=&quot;5&quot;/&gt;&lt;property id=&quot;20300&quot; value=&quot;Slide 187 - &amp;quot;Fire Extinguishers&amp;quot;&quot;/&gt;&lt;property id=&quot;20307&quot; value=&quot;497&quot;/&gt;&lt;/object&gt;&lt;object type=&quot;3&quot; unique_id=&quot;139155&quot;&gt;&lt;property id=&quot;20148&quot; value=&quot;5&quot;/&gt;&lt;property id=&quot;20300&quot; value=&quot;Slide 188 - &amp;quot;Fire Extinguishers&amp;quot;&quot;/&gt;&lt;property id=&quot;20307&quot; value=&quot;498&quot;/&gt;&lt;/object&gt;&lt;object type=&quot;3&quot; unique_id=&quot;139156&quot;&gt;&lt;property id=&quot;20148&quot; value=&quot;5&quot;/&gt;&lt;property id=&quot;20300&quot; value=&quot;Slide 189 - &amp;quot;Backfire Flame Arrestors&amp;quot;&quot;/&gt;&lt;property id=&quot;20307&quot; value=&quot;500&quot;/&gt;&lt;/object&gt;&lt;object type=&quot;3&quot; unique_id=&quot;139157&quot;&gt;&lt;property id=&quot;20148&quot; value=&quot;5&quot;/&gt;&lt;property id=&quot;20300&quot; value=&quot;Slide 190 - &amp;quot;Ventilation Systems&amp;quot;&quot;/&gt;&lt;property id=&quot;20307&quot; value=&quot;502&quot;/&gt;&lt;/object&gt;&lt;object type=&quot;3&quot; unique_id=&quot;139158&quot;&gt;&lt;property id=&quot;20148&quot; value=&quot;5&quot;/&gt;&lt;property id=&quot;20300&quot; value=&quot;Slide 191 - &amp;quot;Ventilation Systems&amp;quot;&quot;/&gt;&lt;property id=&quot;20307&quot; value=&quot;503&quot;/&gt;&lt;/object&gt;&lt;object type=&quot;3&quot; unique_id=&quot;139160&quot;&gt;&lt;property id=&quot;20148&quot; value=&quot;5&quot;/&gt;&lt;property id=&quot;20300&quot; value=&quot;Slide 193 - &amp;quot;Navigation Lights&amp;quot;&quot;/&gt;&lt;property id=&quot;20307&quot; value=&quot;505&quot;/&gt;&lt;/object&gt;&lt;object type=&quot;3&quot; unique_id=&quot;140991&quot;&gt;&lt;property id=&quot;20148&quot; value=&quot;5&quot;/&gt;&lt;property id=&quot;20300&quot; value=&quot;Slide 196 - &amp;quot;Navigation Lights&amp;quot;&quot;/&gt;&lt;property id=&quot;20307&quot; value=&quot;508&quot;/&gt;&lt;/object&gt;&lt;object type=&quot;3&quot; unique_id=&quot;140993&quot;&gt;&lt;property id=&quot;20148&quot; value=&quot;5&quot;/&gt;&lt;property id=&quot;20300&quot; value=&quot;Slide 197 - &amp;quot;Navigation Lights&amp;quot;&quot;/&gt;&lt;property id=&quot;20307&quot; value=&quot;510&quot;/&gt;&lt;/object&gt;&lt;object type=&quot;3&quot; unique_id=&quot;143955&quot;&gt;&lt;property id=&quot;20148&quot; value=&quot;5&quot;/&gt;&lt;property id=&quot;20300&quot; value=&quot;Slide 198 - &amp;quot;Navigation Lights&amp;quot;&quot;/&gt;&lt;property id=&quot;20307&quot; value=&quot;511&quot;/&gt;&lt;/object&gt;&lt;object type=&quot;3&quot; unique_id=&quot;143956&quot;&gt;&lt;property id=&quot;20148&quot; value=&quot;5&quot;/&gt;&lt;property id=&quot;20300&quot; value=&quot;Slide 199 - &amp;quot;Navigation Lights&amp;quot;&quot;/&gt;&lt;property id=&quot;20307&quot; value=&quot;512&quot;/&gt;&lt;/object&gt;&lt;object type=&quot;3&quot; unique_id=&quot;143957&quot;&gt;&lt;property id=&quot;20148&quot; value=&quot;5&quot;/&gt;&lt;property id=&quot;20300&quot; value=&quot;Slide 200 - &amp;quot;Visual Distress Signals&amp;quot;&quot;/&gt;&lt;property id=&quot;20307&quot; value=&quot;514&quot;/&gt;&lt;/object&gt;&lt;object type=&quot;3&quot; unique_id=&quot;143959&quot;&gt;&lt;property id=&quot;20148&quot; value=&quot;5&quot;/&gt;&lt;property id=&quot;20300&quot; value=&quot;Slide 201 - &amp;quot;Visual Distress Signals&amp;quot;&quot;/&gt;&lt;property id=&quot;20307&quot; value=&quot;516&quot;/&gt;&lt;/object&gt;&lt;object type=&quot;3&quot; unique_id=&quot;143960&quot;&gt;&lt;property id=&quot;20148&quot; value=&quot;5&quot;/&gt;&lt;property id=&quot;20300&quot; value=&quot;Slide 203 - &amp;quot;Visual Distress Signals&amp;quot;&quot;/&gt;&lt;property id=&quot;20307&quot; value=&quot;518&quot;/&gt;&lt;/object&gt;&lt;object type=&quot;3&quot; unique_id=&quot;143961&quot;&gt;&lt;property id=&quot;20148&quot; value=&quot;5&quot;/&gt;&lt;property id=&quot;20300&quot; value=&quot;Slide 204 - &amp;quot;Visual Distress Signals&amp;quot;&quot;/&gt;&lt;property id=&quot;20307&quot; value=&quot;520&quot;/&gt;&lt;/object&gt;&lt;object type=&quot;3&quot; unique_id=&quot;143962&quot;&gt;&lt;property id=&quot;20148&quot; value=&quot;5&quot;/&gt;&lt;property id=&quot;20300&quot; value=&quot;Slide 205 - &amp;quot;Sound-Producing Devices&amp;quot;&quot;/&gt;&lt;property id=&quot;20307&quot; value=&quot;521&quot;/&gt;&lt;/object&gt;&lt;object type=&quot;3&quot; unique_id=&quot;143963&quot;&gt;&lt;property id=&quot;20148&quot; value=&quot;5&quot;/&gt;&lt;property id=&quot;20300&quot; value=&quot;Slide 206 - &amp;quot;Sound-Producing Devices&amp;quot;&quot;/&gt;&lt;property id=&quot;20307&quot; value=&quot;523&quot;/&gt;&lt;/object&gt;&lt;object type=&quot;3&quot; unique_id=&quot;143966&quot;&gt;&lt;property id=&quot;20148&quot; value=&quot;5&quot;/&gt;&lt;property id=&quot;20300&quot; value=&quot;Slide 207 - &amp;quot;Other Equipment and Regulations&amp;quot;&quot;/&gt;&lt;property id=&quot;20307&quot; value=&quot;526&quot;/&gt;&lt;/object&gt;&lt;object type=&quot;3&quot; unique_id=&quot;147105&quot;&gt;&lt;property id=&quot;20148&quot; value=&quot;5&quot;/&gt;&lt;property id=&quot;20300&quot; value=&quot;Slide 209 - &amp;quot;Requirements Specific to PWCs&amp;quot;&quot;/&gt;&lt;property id=&quot;20307&quot; value=&quot;527&quot;/&gt;&lt;/object&gt;&lt;object type=&quot;3&quot; unique_id=&quot;147106&quot;&gt;&lt;property id=&quot;20148&quot; value=&quot;5&quot;/&gt;&lt;property id=&quot;20300&quot; value=&quot;Slide 210 - &amp;quot;Towing a Person Legally&amp;quot;&quot;/&gt;&lt;property id=&quot;20307&quot; value=&quot;528&quot;/&gt;&lt;/object&gt;&lt;object type=&quot;3&quot; unique_id=&quot;147108&quot;&gt;&lt;property id=&quot;20148&quot; value=&quot;5&quot;/&gt;&lt;property id=&quot;20300&quot; value=&quot;Slide 211 - &amp;quot;Waste, Oil, and Trash Disposal&amp;quot;&quot;/&gt;&lt;property id=&quot;20307&quot; value=&quot;530&quot;/&gt;&lt;/object&gt;&lt;object type=&quot;3&quot; unique_id=&quot;147109&quot;&gt;&lt;property id=&quot;20148&quot; value=&quot;5&quot;/&gt;&lt;property id=&quot;20300&quot; value=&quot;Slide 213 - &amp;quot;Waste, Oil, and Trash Disposal&amp;quot;&quot;/&gt;&lt;property id=&quot;20307&quot; value=&quot;532&quot;/&gt;&lt;/object&gt;&lt;object type=&quot;3&quot; unique_id=&quot;147111&quot;&gt;&lt;property id=&quot;20148&quot; value=&quot;5&quot;/&gt;&lt;property id=&quot;20300&quot; value=&quot;Slide 214 - &amp;quot;Waste, Oil, and Trash Disposal&amp;quot;&quot;/&gt;&lt;property id=&quot;20307&quot; value=&quot;534&quot;/&gt;&lt;/object&gt;&lt;object type=&quot;3&quot; unique_id=&quot;147112&quot;&gt;&lt;property id=&quot;20148&quot; value=&quot;5&quot;/&gt;&lt;property id=&quot;20300&quot; value=&quot;Slide 215 - &amp;quot;Waste, Oil, and Trash Disposal&amp;quot;&quot;/&gt;&lt;property id=&quot;20307&quot; value=&quot;535&quot;/&gt;&lt;/object&gt;&lt;object type=&quot;3&quot; unique_id=&quot;147114&quot;&gt;&lt;property id=&quot;20148&quot; value=&quot;5&quot;/&gt;&lt;property id=&quot;20300&quot; value=&quot;Slide 216 - &amp;quot;Waste, Oil, and Trash Disposal&amp;quot;&quot;/&gt;&lt;property id=&quot;20307&quot; value=&quot;537&quot;/&gt;&lt;/object&gt;&lt;object type=&quot;3&quot; unique_id=&quot;147116&quot;&gt;&lt;property id=&quot;20148&quot; value=&quot;5&quot;/&gt;&lt;property id=&quot;20300&quot; value=&quot;Slide 218 - &amp;quot;Waste, Oil, and Trash Disposal&amp;quot;&quot;/&gt;&lt;property id=&quot;20307&quot; value=&quot;539&quot;/&gt;&lt;/object&gt;&lt;object type=&quot;3&quot; unique_id=&quot;156550&quot;&gt;&lt;property id=&quot;20148&quot; value=&quot;5&quot;/&gt;&lt;property id=&quot;20300&quot; value=&quot;Slide 219 - &amp;quot;Waste, Oil, and Trash Disposal&amp;quot;&quot;/&gt;&lt;property id=&quot;20307&quot; value=&quot;540&quot;/&gt;&lt;/object&gt;&lt;object type=&quot;3&quot; unique_id=&quot;156551&quot;&gt;&lt;property id=&quot;20148&quot; value=&quot;5&quot;/&gt;&lt;property id=&quot;20300&quot; value=&quot;Slide 220 - &amp;quot;Waste, Oil, and Trash Disposal&amp;quot;&quot;/&gt;&lt;property id=&quot;20307&quot; value=&quot;542&quot;/&gt;&lt;/object&gt;&lt;object type=&quot;3&quot; unique_id=&quot;156552&quot;&gt;&lt;property id=&quot;20148&quot; value=&quot;5&quot;/&gt;&lt;property id=&quot;20300&quot; value=&quot;Slide 221 - &amp;quot;Waste, Oil, and Trash Disposal&amp;quot;&quot;/&gt;&lt;property id=&quot;20307&quot; value=&quot;541&quot;/&gt;&lt;/object&gt;&lt;object type=&quot;3&quot; unique_id=&quot;156553&quot;&gt;&lt;property id=&quot;20148&quot; value=&quot;5&quot;/&gt;&lt;property id=&quot;20300&quot; value=&quot;Slide 222 - &amp;quot;Stop Spread of Nuisance Species&amp;quot;&quot;/&gt;&lt;property id=&quot;20307&quot; value=&quot;544&quot;/&gt;&lt;/object&gt;&lt;object type=&quot;3&quot; unique_id=&quot;156554&quot;&gt;&lt;property id=&quot;20148&quot; value=&quot;5&quot;/&gt;&lt;property id=&quot;20300&quot; value=&quot;Slide 223 - &amp;quot;Stop Spread of Nuisance Species&amp;quot;&quot;/&gt;&lt;property id=&quot;20307&quot; value=&quot;546&quot;/&gt;&lt;/object&gt;&lt;object type=&quot;3&quot; unique_id=&quot;156555&quot;&gt;&lt;property id=&quot;20148&quot; value=&quot;5&quot;/&gt;&lt;property id=&quot;20300&quot; value=&quot;Slide 225 - &amp;quot;Accidents and Casualties&amp;quot;&quot;/&gt;&lt;property id=&quot;20307&quot; value=&quot;547&quot;/&gt;&lt;/object&gt;&lt;object type=&quot;3&quot; unique_id=&quot;156556&quot;&gt;&lt;property id=&quot;20148&quot; value=&quot;5&quot;/&gt;&lt;property id=&quot;20300&quot; value=&quot;Slide 226&quot;/&gt;&lt;property id=&quot;20307&quot; value=&quot;548&quot;/&gt;&lt;/object&gt;&lt;object type=&quot;3&quot; unique_id=&quot;156557&quot;&gt;&lt;property id=&quot;20148&quot; value=&quot;5&quot;/&gt;&lt;property id=&quot;20300&quot; value=&quot;Slide 227&quot;/&gt;&lt;property id=&quot;20307&quot; value=&quot;549&quot;/&gt;&lt;/object&gt;&lt;object type=&quot;3&quot; unique_id=&quot;170449&quot;&gt;&lt;property id=&quot;20148&quot; value=&quot;5&quot;/&gt;&lt;property id=&quot;20300&quot; value=&quot;Slide 283 - &amp;quot;Chapter Six&amp;#x0D;&amp;#x0A;&amp;quot;&quot;/&gt;&lt;property id=&quot;20307&quot; value=&quot;626&quot;/&gt;&lt;/object&gt;&lt;object type=&quot;3&quot; unique_id=&quot;170450&quot;&gt;&lt;property id=&quot;20148&quot; value=&quot;5&quot;/&gt;&lt;property id=&quot;20300&quot; value=&quot;Slide 284 - &amp;quot;Key Topics&amp;quot;&quot;/&gt;&lt;property id=&quot;20307&quot; value=&quot;627&quot;/&gt;&lt;/object&gt;&lt;object type=&quot;3&quot; unique_id=&quot;170451&quot;&gt;&lt;property id=&quot;20148&quot; value=&quot;5&quot;/&gt;&lt;property id=&quot;20300&quot; value=&quot;Slide 285 - &amp;quot;Objectives&amp;quot;&quot;/&gt;&lt;property id=&quot;20307&quot; value=&quot;629&quot;/&gt;&lt;/object&gt;&lt;object type=&quot;3&quot; unique_id=&quot;170452&quot;&gt;&lt;property id=&quot;20148&quot; value=&quot;5&quot;/&gt;&lt;property id=&quot;20300&quot; value=&quot;Slide 287 - &amp;quot;Responsibilities&amp;quot;&quot;/&gt;&lt;property id=&quot;20307&quot; value=&quot;630&quot;/&gt;&lt;/object&gt;&lt;object type=&quot;3&quot; unique_id=&quot;170453&quot;&gt;&lt;property id=&quot;20148&quot; value=&quot;5&quot;/&gt;&lt;property id=&quot;20300&quot; value=&quot;Slide 288 - &amp;quot;Responsibilities&amp;quot;&quot;/&gt;&lt;property id=&quot;20307&quot; value=&quot;632&quot;/&gt;&lt;/object&gt;&lt;object type=&quot;3&quot; unique_id=&quot;170454&quot;&gt;&lt;property id=&quot;20148&quot; value=&quot;5&quot;/&gt;&lt;property id=&quot;20300&quot; value=&quot;Slide 289 - &amp;quot;Responsibilities&amp;quot;&quot;/&gt;&lt;property id=&quot;20307&quot; value=&quot;633&quot;/&gt;&lt;/object&gt;&lt;object type=&quot;3&quot; unique_id=&quot;170455&quot;&gt;&lt;property id=&quot;20148&quot; value=&quot;5&quot;/&gt;&lt;property id=&quot;20300&quot; value=&quot;Slide 290 - &amp;quot;Responsibilities&amp;quot;&quot;/&gt;&lt;property id=&quot;20307&quot; value=&quot;634&quot;/&gt;&lt;/object&gt;&lt;object type=&quot;3&quot; unique_id=&quot;170456&quot;&gt;&lt;property id=&quot;20148&quot; value=&quot;5&quot;/&gt;&lt;property id=&quot;20300&quot; value=&quot;Slide 291 - &amp;quot;Responsibilities&amp;quot;&quot;/&gt;&lt;property id=&quot;20307&quot; value=&quot;635&quot;/&gt;&lt;/object&gt;&lt;object type=&quot;3&quot; unique_id=&quot;174261&quot;&gt;&lt;property id=&quot;20148&quot; value=&quot;5&quot;/&gt;&lt;property id=&quot;20300&quot; value=&quot;Slide 292 - &amp;quot;Responsibilities&amp;quot;&quot;/&gt;&lt;property id=&quot;20307&quot; value=&quot;637&quot;/&gt;&lt;/object&gt;&lt;object type=&quot;3&quot; unique_id=&quot;174262&quot;&gt;&lt;property id=&quot;20148&quot; value=&quot;5&quot;/&gt;&lt;property id=&quot;20300&quot; value=&quot;Slide 293 - &amp;quot;Responsibilities&amp;quot;&quot;/&gt;&lt;property id=&quot;20307&quot; value=&quot;638&quot;/&gt;&lt;/object&gt;&lt;object type=&quot;3&quot; unique_id=&quot;174263&quot;&gt;&lt;property id=&quot;20148&quot; value=&quot;5&quot;/&gt;&lt;property id=&quot;20300&quot; value=&quot;Slide 294 - &amp;quot;Paddlesports—Canoes, Kayaks, Rafts&amp;quot;&quot;/&gt;&lt;property id=&quot;20307&quot; value=&quot;639&quot;/&gt;&lt;/object&gt;&lt;object type=&quot;3&quot; unique_id=&quot;174264&quot;&gt;&lt;property id=&quot;20148&quot; value=&quot;5&quot;/&gt;&lt;property id=&quot;20300&quot; value=&quot;Slide 295 - &amp;quot;Paddlesports&amp;quot;&quot;/&gt;&lt;property id=&quot;20307&quot; value=&quot;640&quot;/&gt;&lt;/object&gt;&lt;object type=&quot;3&quot; unique_id=&quot;174265&quot;&gt;&lt;property id=&quot;20148&quot; value=&quot;5&quot;/&gt;&lt;property id=&quot;20300&quot; value=&quot;Slide 296 - &amp;quot;Paddlesports&amp;quot;&quot;/&gt;&lt;property id=&quot;20307&quot; value=&quot;641&quot;/&gt;&lt;/object&gt;&lt;object type=&quot;3&quot; unique_id=&quot;174266&quot;&gt;&lt;property id=&quot;20148&quot; value=&quot;5&quot;/&gt;&lt;property id=&quot;20300&quot; value=&quot;Slide 297 - &amp;quot;Paddlesports&amp;quot;&quot;/&gt;&lt;property id=&quot;20307&quot; value=&quot;642&quot;/&gt;&lt;/object&gt;&lt;object type=&quot;3&quot; unique_id=&quot;174267&quot;&gt;&lt;property id=&quot;20148&quot; value=&quot;5&quot;/&gt;&lt;property id=&quot;20300&quot; value=&quot;Slide 298 - &amp;quot;Water-Skiing&amp;quot;&quot;/&gt;&lt;property id=&quot;20307&quot; value=&quot;643&quot;/&gt;&lt;/object&gt;&lt;object type=&quot;3&quot; unique_id=&quot;174268&quot;&gt;&lt;property id=&quot;20148&quot; value=&quot;5&quot;/&gt;&lt;property id=&quot;20300&quot; value=&quot;Slide 299 - &amp;quot;Water-Skiing&amp;quot;&quot;/&gt;&lt;property id=&quot;20307&quot; value=&quot;644&quot;/&gt;&lt;/object&gt;&lt;object type=&quot;3&quot; unique_id=&quot;174269&quot;&gt;&lt;property id=&quot;20148&quot; value=&quot;5&quot;/&gt;&lt;property id=&quot;20300&quot; value=&quot;Slide 300 - &amp;quot;Water-Skiing&amp;quot;&quot;/&gt;&lt;property id=&quot;20307&quot; value=&quot;645&quot;/&gt;&lt;/object&gt;&lt;object type=&quot;3&quot; unique_id=&quot;178149&quot;&gt;&lt;property id=&quot;20148&quot; value=&quot;5&quot;/&gt;&lt;property id=&quot;20300&quot; value=&quot;Slide 36 - &amp;quot;Float Plan&amp;quot;&quot;/&gt;&lt;property id=&quot;20307&quot; value=&quot;659&quot;/&gt;&lt;/object&gt;&lt;object type=&quot;3&quot; unique_id=&quot;178150&quot;&gt;&lt;property id=&quot;20148&quot; value=&quot;5&quot;/&gt;&lt;property id=&quot;20300&quot; value=&quot;Slide 301 - &amp;quot;Water-Skiing&amp;quot;&quot;/&gt;&lt;property id=&quot;20307&quot; value=&quot;646&quot;/&gt;&lt;/object&gt;&lt;object type=&quot;3&quot; unique_id=&quot;178151&quot;&gt;&lt;property id=&quot;20148&quot; value=&quot;5&quot;/&gt;&lt;property id=&quot;20300&quot; value=&quot;Slide 302 - &amp;quot;Water-Skiing&amp;quot;&quot;/&gt;&lt;property id=&quot;20307&quot; value=&quot;647&quot;/&gt;&lt;/object&gt;&lt;object type=&quot;3&quot; unique_id=&quot;178152&quot;&gt;&lt;property id=&quot;20148&quot; value=&quot;5&quot;/&gt;&lt;property id=&quot;20300&quot; value=&quot;Slide 303 - &amp;quot;Water-Skiing&amp;quot;&quot;/&gt;&lt;property id=&quot;20307&quot; value=&quot;648&quot;/&gt;&lt;/object&gt;&lt;object type=&quot;3&quot; unique_id=&quot;178153&quot;&gt;&lt;property id=&quot;20148&quot; value=&quot;5&quot;/&gt;&lt;property id=&quot;20300&quot; value=&quot;Slide 305 - &amp;quot;Scuba Diving and Snorkeling&amp;quot;&quot;/&gt;&lt;property id=&quot;20307&quot; value=&quot;649&quot;/&gt;&lt;/object&gt;&lt;object type=&quot;3&quot; unique_id=&quot;178154&quot;&gt;&lt;property id=&quot;20148&quot; value=&quot;5&quot;/&gt;&lt;property id=&quot;20300&quot; value=&quot;Slide 306 - &amp;quot;Scuba Diving and Snorkeling&amp;quot;&quot;/&gt;&lt;property id=&quot;20307&quot; value=&quot;650&quot;/&gt;&lt;/object&gt;&lt;object type=&quot;3&quot; unique_id=&quot;178155&quot;&gt;&lt;property id=&quot;20148&quot; value=&quot;5&quot;/&gt;&lt;property id=&quot;20300&quot; value=&quot;Slide 307 - &amp;quot;Windsurfing&amp;quot;&quot;/&gt;&lt;property id=&quot;20307&quot; value=&quot;651&quot;/&gt;&lt;/object&gt;&lt;object type=&quot;3&quot; unique_id=&quot;178156&quot;&gt;&lt;property id=&quot;20148&quot; value=&quot;5&quot;/&gt;&lt;property id=&quot;20300&quot; value=&quot;Slide 308 - &amp;quot;Sailing&amp;quot;&quot;/&gt;&lt;property id=&quot;20307&quot; value=&quot;652&quot;/&gt;&lt;/object&gt;&lt;object type=&quot;3&quot; unique_id=&quot;178157&quot;&gt;&lt;property id=&quot;20148&quot; value=&quot;5&quot;/&gt;&lt;property id=&quot;20300&quot; value=&quot;Slide 309 - &amp;quot;Sailing&amp;quot;&quot;/&gt;&lt;property id=&quot;20307&quot; value=&quot;653&quot;/&gt;&lt;/object&gt;&lt;object type=&quot;3&quot; unique_id=&quot;178158&quot;&gt;&lt;property id=&quot;20148&quot; value=&quot;5&quot;/&gt;&lt;property id=&quot;20300&quot; value=&quot;Slide 310 - &amp;quot;Fishing&amp;quot;&quot;/&gt;&lt;property id=&quot;20307&quot; value=&quot;654&quot;/&gt;&lt;/object&gt;&lt;object type=&quot;3&quot; unique_id=&quot;178159&quot;&gt;&lt;property id=&quot;20148&quot; value=&quot;5&quot;/&gt;&lt;property id=&quot;20300&quot; value=&quot;Slide 311 - &amp;quot;Fishing&amp;quot;&quot;/&gt;&lt;property id=&quot;20307&quot; value=&quot;655&quot;/&gt;&lt;/object&gt;&lt;object type=&quot;3&quot; unique_id=&quot;178160&quot;&gt;&lt;property id=&quot;20148&quot; value=&quot;5&quot;/&gt;&lt;property id=&quot;20300&quot; value=&quot;Slide 312 - &amp;quot;Hunting&amp;quot;&quot;/&gt;&lt;property id=&quot;20307&quot; value=&quot;656&quot;/&gt;&lt;/object&gt;&lt;object type=&quot;3&quot; unique_id=&quot;178161&quot;&gt;&lt;property id=&quot;20148&quot; value=&quot;5&quot;/&gt;&lt;property id=&quot;20300&quot; value=&quot;Slide 313 - &amp;quot;Hunting&amp;quot;&quot;/&gt;&lt;property id=&quot;20307&quot; value=&quot;657&quot;/&gt;&lt;/object&gt;&lt;object type=&quot;3&quot; unique_id=&quot;178162&quot;&gt;&lt;property id=&quot;20148&quot; value=&quot;5&quot;/&gt;&lt;property id=&quot;20300&quot; value=&quot;Slide 314&quot;/&gt;&lt;property id=&quot;20307&quot; value=&quot;658&quot;/&gt;&lt;/object&gt;&lt;object type=&quot;3&quot; unique_id=&quot;178744&quot;&gt;&lt;property id=&quot;20148&quot; value=&quot;5&quot;/&gt;&lt;property id=&quot;20300&quot; value=&quot;Slide 304 - &amp;quot;Water-Skiing&amp;quot;&quot;/&gt;&lt;property id=&quot;20307&quot; value=&quot;660&quot;/&gt;&lt;/object&gt;&lt;object type=&quot;3&quot; unique_id=&quot;179037&quot;&gt;&lt;property id=&quot;20148&quot; value=&quot;5&quot;/&gt;&lt;property id=&quot;20300&quot; value=&quot;Slide 2&quot;/&gt;&lt;property id=&quot;20307&quot; value=&quot;661&quot;/&gt;&lt;/object&gt;&lt;object type=&quot;3&quot; unique_id=&quot;255586&quot;&gt;&lt;property id=&quot;20148&quot; value=&quot;5&quot;/&gt;&lt;property id=&quot;20300&quot; value=&quot;Slide 3 - &amp;quot;Class Plan&amp;quot;&quot;/&gt;&lt;property id=&quot;20307&quot; value=&quot;706&quot;/&gt;&lt;/object&gt;&lt;object type=&quot;3&quot; unique_id=&quot;255587&quot;&gt;&lt;property id=&quot;20148&quot; value=&quot;5&quot;/&gt;&lt;property id=&quot;20300&quot; value=&quot;Slide 4 - &amp;quot;Chapter One&amp;quot;&quot;/&gt;&lt;property id=&quot;20307&quot; value=&quot;679&quot;/&gt;&lt;/object&gt;&lt;object type=&quot;3&quot; unique_id=&quot;255588&quot;&gt;&lt;property id=&quot;20148&quot; value=&quot;5&quot;/&gt;&lt;property id=&quot;20300&quot; value=&quot;Slide 5 - &amp;quot;Key Topics&amp;quot;&quot;/&gt;&lt;property id=&quot;20307&quot; value=&quot;680&quot;/&gt;&lt;/object&gt;&lt;object type=&quot;3&quot; unique_id=&quot;255589&quot;&gt;&lt;property id=&quot;20148&quot; value=&quot;5&quot;/&gt;&lt;property id=&quot;20300&quot; value=&quot;Slide 6 - &amp;quot;Objectives&amp;quot;&quot;/&gt;&lt;property id=&quot;20307&quot; value=&quot;681&quot;/&gt;&lt;/object&gt;&lt;object type=&quot;3&quot; unique_id=&quot;255590&quot;&gt;&lt;property id=&quot;20148&quot; value=&quot;5&quot;/&gt;&lt;property id=&quot;20300&quot; value=&quot;Slide 7 - &amp;quot;The Many Parts of a Boat&amp;quot;&quot;/&gt;&lt;property id=&quot;20307&quot; value=&quot;682&quot;/&gt;&lt;/object&gt;&lt;object type=&quot;3&quot; unique_id=&quot;255591&quot;&gt;&lt;property id=&quot;20148&quot; value=&quot;5&quot;/&gt;&lt;property id=&quot;20300&quot; value=&quot;Slide 8 - &amp;quot;The Many Parts of a Boat&amp;quot;&quot;/&gt;&lt;property id=&quot;20307&quot; value=&quot;683&quot;/&gt;&lt;/object&gt;&lt;object type=&quot;3&quot; unique_id=&quot;255592&quot;&gt;&lt;property id=&quot;20148&quot; value=&quot;5&quot;/&gt;&lt;property id=&quot;20300&quot; value=&quot;Slide 9 - &amp;quot;Types of Boat Hulls&amp;quot;&quot;/&gt;&lt;property id=&quot;20307&quot; value=&quot;684&quot;/&gt;&lt;/object&gt;&lt;object type=&quot;3&quot; unique_id=&quot;255593&quot;&gt;&lt;property id=&quot;20148&quot; value=&quot;5&quot;/&gt;&lt;property id=&quot;20300&quot; value=&quot;Slide 10 - &amp;quot;Types of Boat Hulls&amp;quot;&quot;/&gt;&lt;property id=&quot;20307&quot; value=&quot;685&quot;/&gt;&lt;/object&gt;&lt;object type=&quot;3&quot; unique_id=&quot;255594&quot;&gt;&lt;property id=&quot;20148&quot; value=&quot;5&quot;/&gt;&lt;property id=&quot;20300&quot; value=&quot;Slide 11 - &amp;quot;Types of Boat Hulls&amp;quot;&quot;/&gt;&lt;property id=&quot;20307&quot; value=&quot;686&quot;/&gt;&lt;/object&gt;&lt;object type=&quot;3&quot; unique_id=&quot;255595&quot;&gt;&lt;property id=&quot;20148&quot; value=&quot;5&quot;/&gt;&lt;property id=&quot;20300&quot; value=&quot;Slide 12 - &amp;quot;Types of Boat Hulls&amp;quot;&quot;/&gt;&lt;property id=&quot;20307&quot; value=&quot;687&quot;/&gt;&lt;/object&gt;&lt;object type=&quot;3&quot; unique_id=&quot;255596&quot;&gt;&lt;property id=&quot;20148&quot; value=&quot;5&quot;/&gt;&lt;property id=&quot;20300&quot; value=&quot;Slide 13 - &amp;quot;Types of Boat Hulls&amp;quot;&quot;/&gt;&lt;property id=&quot;20307&quot; value=&quot;688&quot;/&gt;&lt;/object&gt;&lt;object type=&quot;3&quot; unique_id=&quot;255597&quot;&gt;&lt;property id=&quot;20148&quot; value=&quot;5&quot;/&gt;&lt;property id=&quot;20300&quot; value=&quot;Slide 14 - &amp;quot;Types of Boat Hulls&amp;quot;&quot;/&gt;&lt;property id=&quot;20307&quot; value=&quot;689&quot;/&gt;&lt;/object&gt;&lt;object type=&quot;3&quot; unique_id=&quot;255598&quot;&gt;&lt;property id=&quot;20148&quot; value=&quot;5&quot;/&gt;&lt;property id=&quot;20300&quot; value=&quot;Slide 15 - &amp;quot;Length of a Vessel&amp;quot;&quot;/&gt;&lt;property id=&quot;20307&quot; value=&quot;690&quot;/&gt;&lt;/object&gt;&lt;object type=&quot;3&quot; unique_id=&quot;255599&quot;&gt;&lt;property id=&quot;20148&quot; value=&quot;5&quot;/&gt;&lt;property id=&quot;20300&quot; value=&quot;Slide 16 - &amp;quot;Length of a Vessel&amp;quot;&quot;/&gt;&lt;property id=&quot;20307&quot; value=&quot;691&quot;/&gt;&lt;/object&gt;&lt;object type=&quot;3&quot; unique_id=&quot;255600&quot;&gt;&lt;property id=&quot;20148&quot; value=&quot;5&quot;/&gt;&lt;property id=&quot;20300&quot; value=&quot;Slide 17 - &amp;quot;Types of Engines and Drives&amp;quot;&quot;/&gt;&lt;property id=&quot;20307&quot; value=&quot;692&quot;/&gt;&lt;/object&gt;&lt;object type=&quot;3&quot; unique_id=&quot;255601&quot;&gt;&lt;property id=&quot;20148&quot; value=&quot;5&quot;/&gt;&lt;property id=&quot;20300&quot; value=&quot;Slide 18 - &amp;quot;Types of Engines and Drives&amp;quot;&quot;/&gt;&lt;property id=&quot;20307&quot; value=&quot;693&quot;/&gt;&lt;/object&gt;&lt;object type=&quot;3&quot; unique_id=&quot;255602&quot;&gt;&lt;property id=&quot;20148&quot; value=&quot;5&quot;/&gt;&lt;property id=&quot;20300&quot; value=&quot;Slide 19 - &amp;quot;Types of Engines and Drives&amp;quot;&quot;/&gt;&lt;property id=&quot;20307&quot; value=&quot;694&quot;/&gt;&lt;/object&gt;&lt;object type=&quot;3&quot; unique_id=&quot;255603&quot;&gt;&lt;property id=&quot;20148&quot; value=&quot;5&quot;/&gt;&lt;property id=&quot;20300&quot; value=&quot;Slide 20 - &amp;quot;Types of Engines and Drives&amp;quot;&quot;/&gt;&lt;property id=&quot;20307&quot; value=&quot;695&quot;/&gt;&lt;/object&gt;&lt;object type=&quot;3&quot; unique_id=&quot;255604&quot;&gt;&lt;property id=&quot;20148&quot; value=&quot;5&quot;/&gt;&lt;property id=&quot;20300&quot; value=&quot;Slide 21 - &amp;quot;Types of Engines and Drives&amp;quot;&quot;/&gt;&lt;property id=&quot;20307&quot; value=&quot;696&quot;/&gt;&lt;/object&gt;&lt;object type=&quot;3&quot; unique_id=&quot;255605&quot;&gt;&lt;property id=&quot;20148&quot; value=&quot;5&quot;/&gt;&lt;property id=&quot;20300&quot; value=&quot;Slide 22 - &amp;quot;Personal Watercraft (PWC)&amp;quot;&quot;/&gt;&lt;property id=&quot;20307&quot; value=&quot;697&quot;/&gt;&lt;/object&gt;&lt;object type=&quot;3&quot; unique_id=&quot;255606&quot;&gt;&lt;property id=&quot;20148&quot; value=&quot;5&quot;/&gt;&lt;property id=&quot;20300&quot; value=&quot;Slide 23 - &amp;quot;Personal Watercraft (PWC)&amp;quot;&quot;/&gt;&lt;property id=&quot;20307&quot; value=&quot;698&quot;/&gt;&lt;/object&gt;&lt;object type=&quot;3&quot; unique_id=&quot;255607&quot;&gt;&lt;property id=&quot;20148&quot; value=&quot;5&quot;/&gt;&lt;property id=&quot;20300&quot; value=&quot;Slide 24 - &amp;quot;Personal Watercraft (PWC)&amp;quot;&quot;/&gt;&lt;property id=&quot;20307&quot; value=&quot;699&quot;/&gt;&lt;/object&gt;&lt;object type=&quot;3&quot; unique_id=&quot;255608&quot;&gt;&lt;property id=&quot;20148&quot; value=&quot;5&quot;/&gt;&lt;property id=&quot;20300&quot; value=&quot;Slide 25 - &amp;quot;Sailboats&amp;quot;&quot;/&gt;&lt;property id=&quot;20307&quot; value=&quot;700&quot;/&gt;&lt;/object&gt;&lt;object type=&quot;3&quot; unique_id=&quot;255609&quot;&gt;&lt;property id=&quot;20148&quot; value=&quot;5&quot;/&gt;&lt;property id=&quot;20300&quot; value=&quot;Slide 26&quot;/&gt;&lt;property id=&quot;20307&quot; value=&quot;701&quot;/&gt;&lt;/object&gt;&lt;object type=&quot;3&quot; unique_id=&quot;255610&quot;&gt;&lt;property id=&quot;20148&quot; value=&quot;5&quot;/&gt;&lt;property id=&quot;20300&quot; value=&quot;Slide 27&quot;/&gt;&lt;property id=&quot;20307&quot; value=&quot;702&quot;/&gt;&lt;/object&gt;&lt;object type=&quot;3&quot; unique_id=&quot;255611&quot;&gt;&lt;property id=&quot;20148&quot; value=&quot;5&quot;/&gt;&lt;property id=&quot;20300&quot; value=&quot;Slide 28&quot;/&gt;&lt;property id=&quot;20307&quot; value=&quot;703&quot;/&gt;&lt;/object&gt;&lt;object type=&quot;3&quot; unique_id=&quot;255612&quot;&gt;&lt;property id=&quot;20148&quot; value=&quot;5&quot;/&gt;&lt;property id=&quot;20300&quot; value=&quot;Slide 49 - &amp;quot;Trailering Your Vessel&amp;quot;&quot;/&gt;&lt;property id=&quot;20307&quot; value=&quot;707&quot;/&gt;&lt;/object&gt;&lt;object type=&quot;3&quot; unique_id=&quot;255613&quot;&gt;&lt;property id=&quot;20148&quot; value=&quot;5&quot;/&gt;&lt;property id=&quot;20300&quot; value=&quot;Slide 59 - &amp;quot;Vessel Maintenance&amp;quot;&quot;/&gt;&lt;property id=&quot;20307&quot; value=&quot;708&quot;/&gt;&lt;/object&gt;&lt;object type=&quot;3&quot; unique_id=&quot;255614&quot;&gt;&lt;property id=&quot;20148&quot; value=&quot;5&quot;/&gt;&lt;property id=&quot;20300&quot; value=&quot;Slide 63 - &amp;quot;Preventing Theft&amp;quot;&quot;/&gt;&lt;property id=&quot;20307&quot; value=&quot;709&quot;/&gt;&lt;/object&gt;&lt;object type=&quot;3&quot; unique_id=&quot;255615&quot;&gt;&lt;property id=&quot;20148&quot; value=&quot;5&quot;/&gt;&lt;property id=&quot;20300&quot; value=&quot;Slide 72 - &amp;quot;Casting Off&amp;quot;&quot;/&gt;&lt;property id=&quot;20307&quot; value=&quot;710&quot;/&gt;&lt;/object&gt;&lt;object type=&quot;3&quot; unique_id=&quot;255616&quot;&gt;&lt;property id=&quot;20148&quot; value=&quot;5&quot;/&gt;&lt;property id=&quot;20300&quot; value=&quot;Slide 109 - &amp;quot;Night Navigation&amp;quot;&quot;/&gt;&lt;property id=&quot;20307&quot; value=&quot;711&quot;/&gt;&lt;/object&gt;&lt;object type=&quot;3&quot; unique_id=&quot;255617&quot;&gt;&lt;property id=&quot;20148&quot; value=&quot;5&quot;/&gt;&lt;property id=&quot;20300&quot; value=&quot;Slide 135 - &amp;quot;Changing Water Levels&amp;quot;&quot;/&gt;&lt;property id=&quot;20307&quot; value=&quot;712&quot;/&gt;&lt;/object&gt;&lt;object type=&quot;3&quot; unique_id=&quot;255618&quot;&gt;&lt;property id=&quot;20148&quot; value=&quot;5&quot;/&gt;&lt;property id=&quot;20300&quot; value=&quot;Slide 150 - &amp;quot;Avoid Propeller Strike Injuries&amp;quot;&quot;/&gt;&lt;property id=&quot;20307&quot; value=&quot;713&quot;/&gt;&lt;/object&gt;&lt;object type=&quot;3&quot; unique_id=&quot;255619&quot;&gt;&lt;property id=&quot;20148&quot; value=&quot;5&quot;/&gt;&lt;property id=&quot;20300&quot; value=&quot;Slide 169 - &amp;quot;Alcohol and Drugs&amp;quot;&quot;/&gt;&lt;property id=&quot;20307&quot; value=&quot;714&quot;/&gt;&lt;/object&gt;&lt;object type=&quot;3&quot; unique_id=&quot;255620&quot;&gt;&lt;property id=&quot;20148&quot; value=&quot;5&quot;/&gt;&lt;property id=&quot;20300&quot; value=&quot;Slide 173 - &amp;quot;Obstructing Navigation&amp;quot;&quot;/&gt;&lt;property id=&quot;20307&quot; value=&quot;715&quot;/&gt;&lt;/object&gt;&lt;object type=&quot;3&quot; unique_id=&quot;255621&quot;&gt;&lt;property id=&quot;20148&quot; value=&quot;5&quot;/&gt;&lt;property id=&quot;20300&quot; value=&quot;Slide 177 - &amp;quot;Personal Flotation Devices (PFDs)&amp;quot;&quot;/&gt;&lt;property id=&quot;20307&quot; value=&quot;716&quot;/&gt;&lt;/object&gt;&lt;object type=&quot;3&quot; unique_id=&quot;255622&quot;&gt;&lt;property id=&quot;20148&quot; value=&quot;5&quot;/&gt;&lt;property id=&quot;20300&quot; value=&quot;Slide 192 - &amp;quot;Ventilation Systems&amp;quot;&quot;/&gt;&lt;property id=&quot;20307&quot; value=&quot;717&quot;/&gt;&lt;/object&gt;&lt;object type=&quot;3&quot; unique_id=&quot;255623&quot;&gt;&lt;property id=&quot;20148&quot; value=&quot;5&quot;/&gt;&lt;property id=&quot;20300&quot; value=&quot;Slide 194 - &amp;quot;Navigation Lights&amp;quot;&quot;/&gt;&lt;property id=&quot;20307&quot; value=&quot;718&quot;/&gt;&lt;/object&gt;&lt;object type=&quot;3&quot; unique_id=&quot;255624&quot;&gt;&lt;property id=&quot;20148&quot; value=&quot;5&quot;/&gt;&lt;property id=&quot;20300&quot; value=&quot;Slide 195 - &amp;quot;Navigation Lights&amp;quot;&quot;/&gt;&lt;property id=&quot;20307&quot; value=&quot;719&quot;/&gt;&lt;/object&gt;&lt;object type=&quot;3&quot; unique_id=&quot;255625&quot;&gt;&lt;property id=&quot;20148&quot; value=&quot;5&quot;/&gt;&lt;property id=&quot;20300&quot; value=&quot;Slide 202 - &amp;quot;Visual Distress Signals&amp;quot;&quot;/&gt;&lt;property id=&quot;20307&quot; value=&quot;720&quot;/&gt;&lt;/object&gt;&lt;object type=&quot;3&quot; unique_id=&quot;255626&quot;&gt;&lt;property id=&quot;20148&quot; value=&quot;5&quot;/&gt;&lt;property id=&quot;20300&quot; value=&quot;Slide 208 - &amp;quot;Other Equipment and Regulations&amp;quot;&quot;/&gt;&lt;property id=&quot;20307&quot; value=&quot;721&quot;/&gt;&lt;/object&gt;&lt;object type=&quot;3&quot; unique_id=&quot;255627&quot;&gt;&lt;property id=&quot;20148&quot; value=&quot;5&quot;/&gt;&lt;property id=&quot;20300&quot; value=&quot;Slide 212 - &amp;quot;Waste, Oil, and Trash Disposal&amp;quot;&quot;/&gt;&lt;property id=&quot;20307&quot; value=&quot;722&quot;/&gt;&lt;/object&gt;&lt;object type=&quot;3&quot; unique_id=&quot;255628&quot;&gt;&lt;property id=&quot;20148&quot; value=&quot;5&quot;/&gt;&lt;property id=&quot;20300&quot; value=&quot;Slide 217 - &amp;quot;Waste, Oil, and Trash Disposal&amp;quot;&quot;/&gt;&lt;property id=&quot;20307&quot; value=&quot;723&quot;/&gt;&lt;/object&gt;&lt;object type=&quot;3&quot; unique_id=&quot;255629&quot;&gt;&lt;property id=&quot;20148&quot; value=&quot;5&quot;/&gt;&lt;property id=&quot;20300&quot; value=&quot;Slide 224 - &amp;quot;Stop Spread of Nuisance Species&amp;quot;&quot;/&gt;&lt;property id=&quot;20307&quot; value=&quot;724&quot;/&gt;&lt;/object&gt;&lt;object type=&quot;3&quot; unique_id=&quot;255630&quot;&gt;&lt;property id=&quot;20148&quot; value=&quot;5&quot;/&gt;&lt;property id=&quot;20300&quot; value=&quot;Slide 228 - &amp;quot;Chapter Five&amp;#x0D;&amp;#x0A;&amp;quot;&quot;/&gt;&lt;property id=&quot;20307&quot; value=&quot;725&quot;/&gt;&lt;/object&gt;&lt;object type=&quot;3&quot; unique_id=&quot;255631&quot;&gt;&lt;property id=&quot;20148&quot; value=&quot;5&quot;/&gt;&lt;property id=&quot;20300&quot; value=&quot;Slide 229 - &amp;quot;Key Topics&amp;quot;&quot;/&gt;&lt;property id=&quot;20307&quot; value=&quot;726&quot;/&gt;&lt;/object&gt;&lt;object type=&quot;3&quot; unique_id=&quot;255632&quot;&gt;&lt;property id=&quot;20148&quot; value=&quot;5&quot;/&gt;&lt;property id=&quot;20300&quot; value=&quot;Slide 230 - &amp;quot;Objectives&amp;quot;&quot;/&gt;&lt;property id=&quot;20307&quot; value=&quot;727&quot;/&gt;&lt;/object&gt;&lt;object type=&quot;3&quot; unique_id=&quot;255633&quot;&gt;&lt;property id=&quot;20148&quot; value=&quot;5&quot;/&gt;&lt;property id=&quot;20300&quot; value=&quot;Slide 231 - &amp;quot;Objectives&amp;quot;&quot;/&gt;&lt;property id=&quot;20307&quot; value=&quot;728&quot;/&gt;&lt;/object&gt;&lt;object type=&quot;3&quot; unique_id=&quot;255634&quot;&gt;&lt;property id=&quot;20148&quot; value=&quot;5&quot;/&gt;&lt;property id=&quot;20300&quot; value=&quot;Slide 232 - &amp;quot;Objectives&amp;quot;&quot;/&gt;&lt;property id=&quot;20307&quot; value=&quot;729&quot;/&gt;&lt;/object&gt;&lt;object type=&quot;3&quot; unique_id=&quot;255635&quot;&gt;&lt;property id=&quot;20148&quot; value=&quot;5&quot;/&gt;&lt;property id=&quot;20300&quot; value=&quot;Slide 233 - &amp;quot;Risk Management&amp;quot;&quot;/&gt;&lt;property id=&quot;20307&quot; value=&quot;730&quot;/&gt;&lt;/object&gt;&lt;object type=&quot;3&quot; unique_id=&quot;255636&quot;&gt;&lt;property id=&quot;20148&quot; value=&quot;5&quot;/&gt;&lt;property id=&quot;20300&quot; value=&quot;Slide 234 - &amp;quot;Risk Management&amp;quot;&quot;/&gt;&lt;property id=&quot;20307&quot; value=&quot;731&quot;/&gt;&lt;/object&gt;&lt;object type=&quot;3&quot; unique_id=&quot;255637&quot;&gt;&lt;property id=&quot;20148&quot; value=&quot;5&quot;/&gt;&lt;property id=&quot;20300&quot; value=&quot;Slide 235 - &amp;quot;Risk Management&amp;quot;&quot;/&gt;&lt;property id=&quot;20307&quot; value=&quot;732&quot;/&gt;&lt;/object&gt;&lt;object type=&quot;3&quot; unique_id=&quot;255638&quot;&gt;&lt;property id=&quot;20148&quot; value=&quot;5&quot;/&gt;&lt;property id=&quot;20300&quot; value=&quot;Slide 236 - &amp;quot;Risk Management&amp;quot;&quot;/&gt;&lt;property id=&quot;20307&quot; value=&quot;733&quot;/&gt;&lt;/object&gt;&lt;object type=&quot;3&quot; unique_id=&quot;255639&quot;&gt;&lt;property id=&quot;20148&quot; value=&quot;5&quot;/&gt;&lt;property id=&quot;20300&quot; value=&quot;Slide 237 - &amp;quot;Risk Management&amp;quot;&quot;/&gt;&lt;property id=&quot;20307&quot; value=&quot;734&quot;/&gt;&lt;/object&gt;&lt;object type=&quot;3&quot; unique_id=&quot;255640&quot;&gt;&lt;property id=&quot;20148&quot; value=&quot;5&quot;/&gt;&lt;property id=&quot;20300&quot; value=&quot;Slide 238 - &amp;quot;Risk Management&amp;quot;&quot;/&gt;&lt;property id=&quot;20307&quot; value=&quot;735&quot;/&gt;&lt;/object&gt;&lt;object type=&quot;3&quot; unique_id=&quot;255641&quot;&gt;&lt;property id=&quot;20148&quot; value=&quot;5&quot;/&gt;&lt;property id=&quot;20300&quot; value=&quot;Slide 239 - &amp;quot;Risk Management&amp;quot;&quot;/&gt;&lt;property id=&quot;20307&quot; value=&quot;736&quot;/&gt;&lt;/object&gt;&lt;object type=&quot;3&quot; unique_id=&quot;255642&quot;&gt;&lt;property id=&quot;20148&quot; value=&quot;5&quot;/&gt;&lt;property id=&quot;20300&quot; value=&quot;Slide 240 - &amp;quot;Risk Management&amp;quot;&quot;/&gt;&lt;property id=&quot;20307&quot; value=&quot;737&quot;/&gt;&lt;/object&gt;&lt;object type=&quot;3&quot; unique_id=&quot;255643&quot;&gt;&lt;property id=&quot;20148&quot; value=&quot;5&quot;/&gt;&lt;property id=&quot;20300&quot; value=&quot;Slide 241 - &amp;quot;Boating Accidents&amp;quot;&quot;/&gt;&lt;property id=&quot;20307&quot; value=&quot;738&quot;/&gt;&lt;/object&gt;&lt;object type=&quot;3&quot; unique_id=&quot;255644&quot;&gt;&lt;property id=&quot;20148&quot; value=&quot;5&quot;/&gt;&lt;property id=&quot;20300&quot; value=&quot;Slide 242 - &amp;quot;Boating Accidents&amp;quot;&quot;/&gt;&lt;property id=&quot;20307&quot; value=&quot;739&quot;/&gt;&lt;/object&gt;&lt;object type=&quot;3&quot; unique_id=&quot;255645&quot;&gt;&lt;property id=&quot;20148&quot; value=&quot;5&quot;/&gt;&lt;property id=&quot;20300&quot; value=&quot;Slide 243 - &amp;quot;Boating Accidents&amp;quot;&quot;/&gt;&lt;property id=&quot;20307&quot; value=&quot;740&quot;/&gt;&lt;/object&gt;&lt;object type=&quot;3&quot; unique_id=&quot;255646&quot;&gt;&lt;property id=&quot;20148&quot; value=&quot;5&quot;/&gt;&lt;property id=&quot;20300&quot; value=&quot;Slide 244 - &amp;quot;Boating Accidents&amp;quot;&quot;/&gt;&lt;property id=&quot;20307&quot; value=&quot;741&quot;/&gt;&lt;/object&gt;&lt;object type=&quot;3&quot; unique_id=&quot;255647&quot;&gt;&lt;property id=&quot;20148&quot; value=&quot;5&quot;/&gt;&lt;property id=&quot;20300&quot; value=&quot;Slide 245 - &amp;quot;Boating Accidents&amp;quot;&quot;/&gt;&lt;property id=&quot;20307&quot; value=&quot;742&quot;/&gt;&lt;/object&gt;&lt;object type=&quot;3&quot; unique_id=&quot;255648&quot;&gt;&lt;property id=&quot;20148&quot; value=&quot;5&quot;/&gt;&lt;property id=&quot;20300&quot; value=&quot;Slide 246 - &amp;quot;Boating Accidents&amp;quot;&quot;/&gt;&lt;property id=&quot;20307&quot; value=&quot;743&quot;/&gt;&lt;/object&gt;&lt;object type=&quot;3&quot; unique_id=&quot;255649&quot;&gt;&lt;property id=&quot;20148&quot; value=&quot;5&quot;/&gt;&lt;property id=&quot;20300&quot; value=&quot;Slide 247 - &amp;quot;Boating Accidents&amp;quot;&quot;/&gt;&lt;property id=&quot;20307&quot; value=&quot;744&quot;/&gt;&lt;/object&gt;&lt;object type=&quot;3&quot; unique_id=&quot;255650&quot;&gt;&lt;property id=&quot;20148&quot; value=&quot;5&quot;/&gt;&lt;property id=&quot;20300&quot; value=&quot;Slide 248 - &amp;quot;Boating Accidents&amp;quot;&quot;/&gt;&lt;property id=&quot;20307&quot; value=&quot;745&quot;/&gt;&lt;/object&gt;&lt;object type=&quot;3&quot; unique_id=&quot;255651&quot;&gt;&lt;property id=&quot;20148&quot; value=&quot;5&quot;/&gt;&lt;property id=&quot;20300&quot; value=&quot;Slide 249 - &amp;quot;Boating Accidents&amp;quot;&quot;/&gt;&lt;property id=&quot;20307&quot; value=&quot;746&quot;/&gt;&lt;/object&gt;&lt;object type=&quot;3&quot; unique_id=&quot;255652&quot;&gt;&lt;property id=&quot;20148&quot; value=&quot;5&quot;/&gt;&lt;property id=&quot;20300&quot; value=&quot;Slide 250 - &amp;quot;Boating Accidents&amp;quot;&quot;/&gt;&lt;property id=&quot;20307&quot; value=&quot;747&quot;/&gt;&lt;/object&gt;&lt;object type=&quot;3&quot; unique_id=&quot;255653&quot;&gt;&lt;property id=&quot;20148&quot; value=&quot;5&quot;/&gt;&lt;property id=&quot;20300&quot; value=&quot;Slide 251 - &amp;quot;Boating Accidents&amp;quot;&quot;/&gt;&lt;property id=&quot;20307&quot; value=&quot;748&quot;/&gt;&lt;/object&gt;&lt;object type=&quot;3&quot; unique_id=&quot;255654&quot;&gt;&lt;property id=&quot;20148&quot; value=&quot;5&quot;/&gt;&lt;property id=&quot;20300&quot; value=&quot;Slide 252 - &amp;quot;Boating Accidents&amp;quot;&quot;/&gt;&lt;property id=&quot;20307&quot; value=&quot;749&quot;/&gt;&lt;/object&gt;&lt;object type=&quot;3&quot; unique_id=&quot;255655&quot;&gt;&lt;property id=&quot;20148&quot; value=&quot;5&quot;/&gt;&lt;property id=&quot;20300&quot; value=&quot;Slide 253 - &amp;quot;Boating Accidents&amp;quot;&quot;/&gt;&lt;property id=&quot;20307&quot; value=&quot;750&quot;/&gt;&lt;/object&gt;&lt;object type=&quot;3&quot; unique_id=&quot;255656&quot;&gt;&lt;property id=&quot;20148&quot; value=&quot;5&quot;/&gt;&lt;property id=&quot;20300&quot; value=&quot;Slide 254 - &amp;quot;Personal Injuries&amp;quot;&quot;/&gt;&lt;property id=&quot;20307&quot; value=&quot;751&quot;/&gt;&lt;/object&gt;&lt;object type=&quot;3&quot; unique_id=&quot;255657&quot;&gt;&lt;property id=&quot;20148&quot; value=&quot;5&quot;/&gt;&lt;property id=&quot;20300&quot; value=&quot;Slide 255 - &amp;quot;Personal Injuries&amp;quot;&quot;/&gt;&lt;property id=&quot;20307&quot; value=&quot;752&quot;/&gt;&lt;/object&gt;&lt;object type=&quot;3&quot; unique_id=&quot;255658&quot;&gt;&lt;property id=&quot;20148&quot; value=&quot;5&quot;/&gt;&lt;property id=&quot;20300&quot; value=&quot;Slide 256 - &amp;quot;Personal Injuries&amp;quot;&quot;/&gt;&lt;property id=&quot;20307&quot; value=&quot;753&quot;/&gt;&lt;/object&gt;&lt;object type=&quot;3&quot; unique_id=&quot;255659&quot;&gt;&lt;property id=&quot;20148&quot; value=&quot;5&quot;/&gt;&lt;property id=&quot;20300&quot; value=&quot;Slide 257 - &amp;quot;Personal Injuries&amp;quot;&quot;/&gt;&lt;property id=&quot;20307&quot; value=&quot;754&quot;/&gt;&lt;/object&gt;&lt;object type=&quot;3&quot; unique_id=&quot;255660&quot;&gt;&lt;property id=&quot;20148&quot; value=&quot;5&quot;/&gt;&lt;property id=&quot;20300&quot; value=&quot;Slide 258 - &amp;quot;Personal Injuries&amp;quot;&quot;/&gt;&lt;property id=&quot;20307&quot; value=&quot;755&quot;/&gt;&lt;/object&gt;&lt;object type=&quot;3&quot; unique_id=&quot;255661&quot;&gt;&lt;property id=&quot;20148&quot; value=&quot;5&quot;/&gt;&lt;property id=&quot;20300&quot; value=&quot;Slide 259 - &amp;quot;Personal Injuries&amp;quot;&quot;/&gt;&lt;property id=&quot;20307&quot; value=&quot;756&quot;/&gt;&lt;/object&gt;&lt;object type=&quot;3&quot; unique_id=&quot;255662&quot;&gt;&lt;property id=&quot;20148&quot; value=&quot;5&quot;/&gt;&lt;property id=&quot;20300&quot; value=&quot;Slide 260 - &amp;quot;Personal Injuries&amp;quot;&quot;/&gt;&lt;property id=&quot;20307&quot; value=&quot;757&quot;/&gt;&lt;/object&gt;&lt;object type=&quot;3&quot; unique_id=&quot;255663&quot;&gt;&lt;property id=&quot;20148&quot; value=&quot;5&quot;/&gt;&lt;property id=&quot;20300&quot; value=&quot;Slide 261 - &amp;quot;Personal Injuries&amp;quot;&quot;/&gt;&lt;property id=&quot;20307&quot; value=&quot;758&quot;/&gt;&lt;/object&gt;&lt;object type=&quot;3&quot; unique_id=&quot;255664&quot;&gt;&lt;property id=&quot;20148&quot; value=&quot;5&quot;/&gt;&lt;property id=&quot;20300&quot; value=&quot;Slide 262 - &amp;quot;Personal Injuries&amp;quot;&quot;/&gt;&lt;property id=&quot;20307&quot; value=&quot;759&quot;/&gt;&lt;/object&gt;&lt;object type=&quot;3&quot; unique_id=&quot;255665&quot;&gt;&lt;property id=&quot;20148&quot; value=&quot;5&quot;/&gt;&lt;property id=&quot;20300&quot; value=&quot;Slide 263 - &amp;quot;Personal Injuries&amp;quot;&quot;/&gt;&lt;property id=&quot;20307&quot; value=&quot;760&quot;/&gt;&lt;/object&gt;&lt;object type=&quot;3&quot; unique_id=&quot;255666&quot;&gt;&lt;property id=&quot;20148&quot; value=&quot;5&quot;/&gt;&lt;property id=&quot;20300&quot; value=&quot;Slide 264 - &amp;quot;Personal Injuries&amp;quot;&quot;/&gt;&lt;property id=&quot;20307&quot; value=&quot;761&quot;/&gt;&lt;/object&gt;&lt;object type=&quot;3&quot; unique_id=&quot;255667&quot;&gt;&lt;property id=&quot;20148&quot; value=&quot;5&quot;/&gt;&lt;property id=&quot;20300&quot; value=&quot;Slide 265 - &amp;quot;Personal Injuries&amp;quot;&quot;/&gt;&lt;property id=&quot;20307&quot; value=&quot;762&quot;/&gt;&lt;/object&gt;&lt;object type=&quot;3&quot; unique_id=&quot;255668&quot;&gt;&lt;property id=&quot;20148&quot; value=&quot;5&quot;/&gt;&lt;property id=&quot;20300&quot; value=&quot;Slide 266 - &amp;quot;Personal Injuries&amp;quot;&quot;/&gt;&lt;property id=&quot;20307&quot; value=&quot;763&quot;/&gt;&lt;/object&gt;&lt;object type=&quot;3&quot; unique_id=&quot;255669&quot;&gt;&lt;property id=&quot;20148&quot; value=&quot;5&quot;/&gt;&lt;property id=&quot;20300&quot; value=&quot;Slide 267 - &amp;quot;Personal Injuries&amp;quot;&quot;/&gt;&lt;property id=&quot;20307&quot; value=&quot;764&quot;/&gt;&lt;/object&gt;&lt;object type=&quot;3&quot; unique_id=&quot;255670&quot;&gt;&lt;property id=&quot;20148&quot; value=&quot;5&quot;/&gt;&lt;property id=&quot;20300&quot; value=&quot;Slide 268 - &amp;quot;Personal Injuries&amp;quot;&quot;/&gt;&lt;property id=&quot;20307&quot; value=&quot;765&quot;/&gt;&lt;/object&gt;&lt;object type=&quot;3&quot; unique_id=&quot;255671&quot;&gt;&lt;property id=&quot;20148&quot; value=&quot;5&quot;/&gt;&lt;property id=&quot;20300&quot; value=&quot;Slide 269 - &amp;quot;Personal Injuries&amp;quot;&quot;/&gt;&lt;property id=&quot;20307&quot; value=&quot;766&quot;/&gt;&lt;/object&gt;&lt;object type=&quot;3&quot; unique_id=&quot;255672&quot;&gt;&lt;property id=&quot;20148&quot; value=&quot;5&quot;/&gt;&lt;property id=&quot;20300&quot; value=&quot;Slide 270 - &amp;quot;Personal Injuries&amp;quot;&quot;/&gt;&lt;property id=&quot;20307&quot; value=&quot;767&quot;/&gt;&lt;/object&gt;&lt;object type=&quot;3&quot; unique_id=&quot;255673&quot;&gt;&lt;property id=&quot;20148&quot; value=&quot;5&quot;/&gt;&lt;property id=&quot;20300&quot; value=&quot;Slide 271 - &amp;quot;Personal Injuries&amp;quot;&quot;/&gt;&lt;property id=&quot;20307&quot; value=&quot;768&quot;/&gt;&lt;/object&gt;&lt;object type=&quot;3&quot; unique_id=&quot;255674&quot;&gt;&lt;property id=&quot;20148&quot; value=&quot;5&quot;/&gt;&lt;property id=&quot;20300&quot; value=&quot;Slide 272 - &amp;quot;Personal Injuries&amp;quot;&quot;/&gt;&lt;property id=&quot;20307&quot; value=&quot;769&quot;/&gt;&lt;/object&gt;&lt;object type=&quot;3&quot; unique_id=&quot;255675&quot;&gt;&lt;property id=&quot;20148&quot; value=&quot;5&quot;/&gt;&lt;property id=&quot;20300&quot; value=&quot;Slide 273 - &amp;quot;Personal Injuries&amp;quot;&quot;/&gt;&lt;property id=&quot;20307&quot; value=&quot;770&quot;/&gt;&lt;/object&gt;&lt;object type=&quot;3&quot; unique_id=&quot;255676&quot;&gt;&lt;property id=&quot;20148&quot; value=&quot;5&quot;/&gt;&lt;property id=&quot;20300&quot; value=&quot;Slide 274 - &amp;quot;Personal Injuries&amp;quot;&quot;/&gt;&lt;property id=&quot;20307&quot; value=&quot;771&quot;/&gt;&lt;/object&gt;&lt;object type=&quot;3&quot; unique_id=&quot;255677&quot;&gt;&lt;property id=&quot;20148&quot; value=&quot;5&quot;/&gt;&lt;property id=&quot;20300&quot; value=&quot;Slide 275 - &amp;quot;Weather Emergencies&amp;quot;&quot;/&gt;&lt;property id=&quot;20307&quot; value=&quot;772&quot;/&gt;&lt;/object&gt;&lt;object type=&quot;3&quot; unique_id=&quot;255678&quot;&gt;&lt;property id=&quot;20148&quot; value=&quot;5&quot;/&gt;&lt;property id=&quot;20300&quot; value=&quot;Slide 276 - &amp;quot;Weather Emergencies&amp;quot;&quot;/&gt;&lt;property id=&quot;20307&quot; value=&quot;773&quot;/&gt;&lt;/object&gt;&lt;object type=&quot;3&quot; unique_id=&quot;255679&quot;&gt;&lt;property id=&quot;20148&quot; value=&quot;5&quot;/&gt;&lt;property id=&quot;20300&quot; value=&quot;Slide 277 - &amp;quot;Weather Emergencies&amp;quot;&quot;/&gt;&lt;property id=&quot;20307&quot; value=&quot;774&quot;/&gt;&lt;/object&gt;&lt;object type=&quot;3&quot; unique_id=&quot;255680&quot;&gt;&lt;property id=&quot;20148&quot; value=&quot;5&quot;/&gt;&lt;property id=&quot;20300&quot; value=&quot;Slide 278 - &amp;quot;Weather Emergencies&amp;quot;&quot;/&gt;&lt;property id=&quot;20307&quot; value=&quot;775&quot;/&gt;&lt;/object&gt;&lt;object type=&quot;3&quot; unique_id=&quot;255681&quot;&gt;&lt;property id=&quot;20148&quot; value=&quot;5&quot;/&gt;&lt;property id=&quot;20300&quot; value=&quot;Slide 279 - &amp;quot;Weather Emergencies&amp;quot;&quot;/&gt;&lt;property id=&quot;20307&quot; value=&quot;776&quot;/&gt;&lt;/object&gt;&lt;object type=&quot;3&quot; unique_id=&quot;255682&quot;&gt;&lt;property id=&quot;20148&quot; value=&quot;5&quot;/&gt;&lt;property id=&quot;20300&quot; value=&quot;Slide 280 - &amp;quot;Weather Emergencies&amp;quot;&quot;/&gt;&lt;property id=&quot;20307&quot; value=&quot;777&quot;/&gt;&lt;/object&gt;&lt;object type=&quot;3&quot; unique_id=&quot;255683&quot;&gt;&lt;property id=&quot;20148&quot; value=&quot;5&quot;/&gt;&lt;property id=&quot;20300&quot; value=&quot;Slide 281 - &amp;quot;Summoning Help&amp;quot;&quot;/&gt;&lt;property id=&quot;20307&quot; value=&quot;778&quot;/&gt;&lt;/object&gt;&lt;object type=&quot;3&quot; unique_id=&quot;255684&quot;&gt;&lt;property id=&quot;20148&quot; value=&quot;5&quot;/&gt;&lt;property id=&quot;20300&quot; value=&quot;Slide 282&quot;/&gt;&lt;property id=&quot;20307&quot; value=&quot;779&quot;/&gt;&lt;/object&gt;&lt;object type=&quot;3&quot; unique_id=&quot;255685&quot;&gt;&lt;property id=&quot;20148&quot; value=&quot;5&quot;/&gt;&lt;property id=&quot;20300&quot; value=&quot;Slide 286 - &amp;quot;Objectives&amp;quot;&quot;/&gt;&lt;property id=&quot;20307&quot; value=&quot;780&quot;/&gt;&lt;/object&gt;&lt;object type=&quot;3&quot; unique_id=&quot;264310&quot;&gt;&lt;property id=&quot;20148&quot; value=&quot;5&quot;/&gt;&lt;property id=&quot;20300&quot; value=&quot;Slide 167&quot;/&gt;&lt;property id=&quot;20307&quot; value=&quot;781&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Boat Ed">
      <a:dk1>
        <a:sysClr val="windowText" lastClr="000000"/>
      </a:dk1>
      <a:lt1>
        <a:sysClr val="window" lastClr="FFFFFF"/>
      </a:lt1>
      <a:dk2>
        <a:srgbClr val="04617B"/>
      </a:dk2>
      <a:lt2>
        <a:srgbClr val="DBF5F9"/>
      </a:lt2>
      <a:accent1>
        <a:srgbClr val="0F6FC6"/>
      </a:accent1>
      <a:accent2>
        <a:srgbClr val="0F6FC6"/>
      </a:accent2>
      <a:accent3>
        <a:srgbClr val="59A9F2"/>
      </a:accent3>
      <a:accent4>
        <a:srgbClr val="0F6FC6"/>
      </a:accent4>
      <a:accent5>
        <a:srgbClr val="7CCA62"/>
      </a:accent5>
      <a:accent6>
        <a:srgbClr val="A5C249"/>
      </a:accent6>
      <a:hlink>
        <a:srgbClr val="59A9F2"/>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14357</TotalTime>
  <Words>8276</Words>
  <Application>Microsoft Macintosh PowerPoint</Application>
  <PresentationFormat>On-screen Show (4:3)</PresentationFormat>
  <Paragraphs>932</Paragraphs>
  <Slides>81</Slides>
  <Notes>71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81</vt:i4>
      </vt:variant>
    </vt:vector>
  </HeadingPairs>
  <TitlesOfParts>
    <vt:vector size="88" baseType="lpstr">
      <vt:lpstr>Arial</vt:lpstr>
      <vt:lpstr>Arial Black</vt:lpstr>
      <vt:lpstr>Calibri</vt:lpstr>
      <vt:lpstr>Tahoma</vt:lpstr>
      <vt:lpstr>Wingdings</vt:lpstr>
      <vt:lpstr>Office Theme</vt:lpstr>
      <vt:lpstr>title page</vt:lpstr>
      <vt:lpstr>Chapter 3  </vt:lpstr>
      <vt:lpstr>Key Topics</vt:lpstr>
      <vt:lpstr>Key Topics</vt:lpstr>
      <vt:lpstr>Objectives</vt:lpstr>
      <vt:lpstr>Objectives</vt:lpstr>
      <vt:lpstr>Objectives</vt:lpstr>
      <vt:lpstr>Navigation Rules</vt:lpstr>
      <vt:lpstr>Navigation Rules</vt:lpstr>
      <vt:lpstr>Navigation Rules</vt:lpstr>
      <vt:lpstr>Navigation Rules</vt:lpstr>
      <vt:lpstr>Navigation Rules</vt:lpstr>
      <vt:lpstr>Hierarchy of  Maneuverability</vt:lpstr>
      <vt:lpstr>Sectors</vt:lpstr>
      <vt:lpstr>Navigation Rules</vt:lpstr>
      <vt:lpstr>Meeting Head-On</vt:lpstr>
      <vt:lpstr>Crossing Situations</vt:lpstr>
      <vt:lpstr>Overtaking</vt:lpstr>
      <vt:lpstr>Narrow Channels</vt:lpstr>
      <vt:lpstr>Navigation Rules</vt:lpstr>
      <vt:lpstr>Night Navigation</vt:lpstr>
      <vt:lpstr>Night Lights</vt:lpstr>
      <vt:lpstr>Night Navigation</vt:lpstr>
      <vt:lpstr>Lights On Tows</vt:lpstr>
      <vt:lpstr>U.S. Aids to Navigation System</vt:lpstr>
      <vt:lpstr>U.S. Aids to Navigation System</vt:lpstr>
      <vt:lpstr>U.S. Aids to Navigation System</vt:lpstr>
      <vt:lpstr>U.S. Aids to Navigation System</vt:lpstr>
      <vt:lpstr>U.S. Aids to Navigation System</vt:lpstr>
      <vt:lpstr>U.S. Aids to Navigation System</vt:lpstr>
      <vt:lpstr>U.S. Aids to Navigation System</vt:lpstr>
      <vt:lpstr>U.S. Aids to Navigation System</vt:lpstr>
      <vt:lpstr>U.S. Aids to Navigation System</vt:lpstr>
      <vt:lpstr>U.S. Aids to Navigation System</vt:lpstr>
      <vt:lpstr>U.S. Aids to Navigation System</vt:lpstr>
      <vt:lpstr>U.S. Aids to Navigation System</vt:lpstr>
      <vt:lpstr>U.S. Aids to Navigation System</vt:lpstr>
      <vt:lpstr>U.S. Aids to Navigation System</vt:lpstr>
      <vt:lpstr>U.S. Aids to Navigation System</vt:lpstr>
      <vt:lpstr>Compasses and Charts</vt:lpstr>
      <vt:lpstr>Compasses and Charts</vt:lpstr>
      <vt:lpstr>Compasses and Charts</vt:lpstr>
      <vt:lpstr>Sound Signals</vt:lpstr>
      <vt:lpstr>Sound Signals</vt:lpstr>
      <vt:lpstr>Sound Signals</vt:lpstr>
      <vt:lpstr>Sound Signals</vt:lpstr>
      <vt:lpstr>Casting Off</vt:lpstr>
      <vt:lpstr>Casting Off</vt:lpstr>
      <vt:lpstr>Casting Off Wind Off the Dock</vt:lpstr>
      <vt:lpstr>Casting Off Wind On the Dock</vt:lpstr>
      <vt:lpstr>Docking</vt:lpstr>
      <vt:lpstr>Docking with No Wind Or Current</vt:lpstr>
      <vt:lpstr>Docking with Wind Or Current Off the Dock</vt:lpstr>
      <vt:lpstr>Anchors and Anchoring</vt:lpstr>
      <vt:lpstr>Anchors and Anchoring</vt:lpstr>
      <vt:lpstr>Anchors and Anchoring</vt:lpstr>
      <vt:lpstr>Anchors and Anchoring</vt:lpstr>
      <vt:lpstr>Anchors and Anchoring</vt:lpstr>
      <vt:lpstr>Anchors and Anchoring</vt:lpstr>
      <vt:lpstr>Anchors and Anchoring</vt:lpstr>
      <vt:lpstr>Operating a Personal Watercraft</vt:lpstr>
      <vt:lpstr>Operating a Personal Watercraft</vt:lpstr>
      <vt:lpstr>Operating a Personal Watercraft</vt:lpstr>
      <vt:lpstr>Operating a Personal Watercraft</vt:lpstr>
      <vt:lpstr>Operating a Personal Watercraft</vt:lpstr>
      <vt:lpstr>Operating a Personal Watercraft</vt:lpstr>
      <vt:lpstr>Engine Cut-Off Switches</vt:lpstr>
      <vt:lpstr>Changing Water Levels</vt:lpstr>
      <vt:lpstr>Dams, Locks, and Bridges</vt:lpstr>
      <vt:lpstr>Avoiding Propeller Strike Injuries</vt:lpstr>
      <vt:lpstr>Avoiding Propeller Strike Injuries</vt:lpstr>
      <vt:lpstr>Avoiding Propeller Strike Injuries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Kalkomey Enterprises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hbullock</dc:creator>
  <cp:lastModifiedBy>Greg Fonzeno</cp:lastModifiedBy>
  <cp:revision>1216</cp:revision>
  <dcterms:created xsi:type="dcterms:W3CDTF">2010-11-03T21:16:10Z</dcterms:created>
  <dcterms:modified xsi:type="dcterms:W3CDTF">2020-08-29T16:48:40Z</dcterms:modified>
</cp:coreProperties>
</file>